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embedTrueTypeFonts="1" saveSubsetFonts="1" autoCompressPictures="0">
  <p:sldMasterIdLst>
    <p:sldMasterId id="2147483662" r:id="rId1"/>
  </p:sldMasterIdLst>
  <p:notesMasterIdLst>
    <p:notesMasterId r:id="rId31"/>
  </p:notesMasterIdLst>
  <p:handoutMasterIdLst>
    <p:handoutMasterId r:id="rId32"/>
  </p:handoutMasterIdLst>
  <p:sldIdLst>
    <p:sldId id="256" r:id="rId2"/>
    <p:sldId id="290" r:id="rId3"/>
    <p:sldId id="291" r:id="rId4"/>
    <p:sldId id="259" r:id="rId5"/>
    <p:sldId id="299" r:id="rId6"/>
    <p:sldId id="300" r:id="rId7"/>
    <p:sldId id="296" r:id="rId8"/>
    <p:sldId id="301" r:id="rId9"/>
    <p:sldId id="302" r:id="rId10"/>
    <p:sldId id="294" r:id="rId11"/>
    <p:sldId id="295" r:id="rId12"/>
    <p:sldId id="268" r:id="rId13"/>
    <p:sldId id="311" r:id="rId14"/>
    <p:sldId id="312" r:id="rId15"/>
    <p:sldId id="287" r:id="rId16"/>
    <p:sldId id="313" r:id="rId17"/>
    <p:sldId id="314" r:id="rId18"/>
    <p:sldId id="315" r:id="rId19"/>
    <p:sldId id="316" r:id="rId20"/>
    <p:sldId id="288" r:id="rId21"/>
    <p:sldId id="317" r:id="rId22"/>
    <p:sldId id="318" r:id="rId23"/>
    <p:sldId id="319" r:id="rId24"/>
    <p:sldId id="320" r:id="rId25"/>
    <p:sldId id="321" r:id="rId26"/>
    <p:sldId id="289" r:id="rId27"/>
    <p:sldId id="322" r:id="rId28"/>
    <p:sldId id="324" r:id="rId29"/>
    <p:sldId id="278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DM Serif Display" pitchFamily="2" charset="0"/>
      <p:regular r:id="rId38"/>
      <p:italic r:id="rId39"/>
    </p:embeddedFont>
    <p:embeddedFont>
      <p:font typeface="LM Roman 7" panose="00000500000000000000" charset="0"/>
      <p:regular r:id="rId40"/>
      <p:bold r:id="rId41"/>
      <p:italic r:id="rId42"/>
    </p:embeddedFont>
    <p:embeddedFont>
      <p:font typeface="Montserrat Light" panose="000004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0634BF-F3B3-4320-B69D-79758FC7C5C2}">
  <a:tblStyle styleId="{EE0634BF-F3B3-4320-B69D-79758FC7C5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0535" autoAdjust="0"/>
  </p:normalViewPr>
  <p:slideViewPr>
    <p:cSldViewPr snapToGrid="0">
      <p:cViewPr varScale="1">
        <p:scale>
          <a:sx n="109" d="100"/>
          <a:sy n="109" d="100"/>
        </p:scale>
        <p:origin x="117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72557-BC75-463F-BB7D-E759C92E18F0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10EBC-8A14-4778-9409-B95F8EE6B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21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624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525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171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320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137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418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376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461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43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825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417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279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966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40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962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472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677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766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e559b0b4d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e559b0b4d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995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707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311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65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484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041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bin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3" Type="http://schemas.openxmlformats.org/officeDocument/2006/relationships/image" Target="../media/image1.pn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6388" y="2318102"/>
            <a:ext cx="62267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ln w="3175" cmpd="sng"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Deressa Wodajo Deressa</a:t>
            </a:r>
          </a:p>
          <a:p>
            <a:pPr marL="0" indent="0" algn="ctr">
              <a:buNone/>
            </a:pPr>
            <a:endParaRPr lang="en-US" sz="2800" dirty="0">
              <a:ln w="3175" cmpd="sng">
                <a:noFill/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US" sz="2800" dirty="0">
              <a:ln w="3175" cmpd="sng">
                <a:noFill/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n w="3175" cmpd="sng"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December</a:t>
            </a:r>
            <a:r>
              <a:rPr lang="en-US" sz="2800" cap="all" dirty="0">
                <a:ln w="3175" cmpd="sng"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2020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948926" y="258328"/>
            <a:ext cx="7241697" cy="1635788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Deepfake Video Detection Using </a:t>
            </a:r>
            <a:br>
              <a:rPr lang="en-US" sz="4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Convolutional Vision Transformer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378594" y="425593"/>
            <a:ext cx="8013660" cy="55720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4400" dirty="0">
                <a:solidFill>
                  <a:schemeClr val="accent6"/>
                </a:solidFill>
              </a:rPr>
              <a:t>1.4</a:t>
            </a:r>
            <a:r>
              <a:rPr lang="en-US" sz="4400" dirty="0">
                <a:solidFill>
                  <a:schemeClr val="accent6"/>
                </a:solidFill>
              </a:rPr>
              <a:t>	Methods</a:t>
            </a:r>
            <a:endParaRPr dirty="0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0"/>
            <a:ext cx="751746" cy="779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roup 32"/>
          <p:cNvGrpSpPr/>
          <p:nvPr/>
        </p:nvGrpSpPr>
        <p:grpSpPr>
          <a:xfrm>
            <a:off x="746760" y="1792580"/>
            <a:ext cx="7761798" cy="1028521"/>
            <a:chOff x="378594" y="1645829"/>
            <a:chExt cx="8582806" cy="126277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594" y="1645829"/>
              <a:ext cx="1985072" cy="122219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851" y="1664665"/>
              <a:ext cx="2011680" cy="122750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322" y="1678704"/>
              <a:ext cx="2185078" cy="12299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3716" y="1678704"/>
              <a:ext cx="1968421" cy="1227288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294785" y="984393"/>
            <a:ext cx="84118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The following Deep learning techniques are reviewed, assessed and Deep CNN is used to design our model.</a:t>
            </a:r>
            <a:endParaRPr lang="en-US" sz="22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4785" y="3081993"/>
            <a:ext cx="8533974" cy="1215457"/>
            <a:chOff x="149671" y="2908608"/>
            <a:chExt cx="8618456" cy="1516899"/>
          </a:xfrm>
        </p:grpSpPr>
        <p:grpSp>
          <p:nvGrpSpPr>
            <p:cNvPr id="29" name="Group 28"/>
            <p:cNvGrpSpPr/>
            <p:nvPr/>
          </p:nvGrpSpPr>
          <p:grpSpPr>
            <a:xfrm>
              <a:off x="1365068" y="3006449"/>
              <a:ext cx="1532537" cy="1343398"/>
              <a:chOff x="378595" y="3427526"/>
              <a:chExt cx="1532537" cy="144296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595" y="3427526"/>
                <a:ext cx="1532537" cy="106505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557860" y="4457916"/>
                <a:ext cx="1174007" cy="412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  <a:latin typeface="DM Serif Display" panose="020B0604020202020204" charset="0"/>
                  </a:rPr>
                  <a:t>DFDC </a:t>
                </a:r>
                <a:r>
                  <a:rPr lang="en-US" dirty="0">
                    <a:solidFill>
                      <a:schemeClr val="bg1"/>
                    </a:solidFill>
                    <a:latin typeface="DM Serif Display" panose="020B0604020202020204" charset="0"/>
                  </a:rPr>
                  <a:t>[11, 12]</a:t>
                </a:r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239616" y="2989980"/>
              <a:ext cx="3018269" cy="1356683"/>
              <a:chOff x="3199652" y="3427526"/>
              <a:chExt cx="3018269" cy="145723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9652" y="3427526"/>
                <a:ext cx="3018269" cy="1079325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3998899" y="4472185"/>
                <a:ext cx="1805367" cy="4125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  <a:latin typeface="DM Serif Display" panose="020B0604020202020204" charset="0"/>
                  </a:rPr>
                  <a:t>FaceForensics++ </a:t>
                </a:r>
                <a:r>
                  <a:rPr lang="en-US" dirty="0">
                    <a:solidFill>
                      <a:schemeClr val="bg1"/>
                    </a:solidFill>
                    <a:latin typeface="DM Serif Display" panose="020B0604020202020204" charset="0"/>
                  </a:rPr>
                  <a:t>[13]</a:t>
                </a:r>
                <a:endParaRPr lang="en-US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599897" y="2976900"/>
              <a:ext cx="2168230" cy="1448607"/>
              <a:chOff x="6466887" y="3463664"/>
              <a:chExt cx="2168230" cy="1613087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6887" y="3463664"/>
                <a:ext cx="2168230" cy="1133508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7201028" y="4649030"/>
                <a:ext cx="1218454" cy="427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DM Serif Display" panose="020B0604020202020204" charset="0"/>
                  </a:rPr>
                  <a:t>UADFV </a:t>
                </a:r>
                <a:r>
                  <a:rPr lang="en-US" dirty="0">
                    <a:solidFill>
                      <a:schemeClr val="bg1"/>
                    </a:solidFill>
                    <a:latin typeface="DM Serif Display" panose="020B0604020202020204" charset="0"/>
                  </a:rPr>
                  <a:t>[14]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49671" y="2908608"/>
              <a:ext cx="1215397" cy="401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DM Serif Display" panose="020B0604020202020204" charset="0"/>
                </a:rPr>
                <a:t>Dataset:</a:t>
              </a:r>
              <a:endParaRPr lang="en-US" sz="220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9876A-DF13-47A0-B0C8-D06E3D60C5AD}"/>
              </a:ext>
            </a:extLst>
          </p:cNvPr>
          <p:cNvSpPr/>
          <p:nvPr/>
        </p:nvSpPr>
        <p:spPr>
          <a:xfrm>
            <a:off x="13631" y="4282440"/>
            <a:ext cx="8528390" cy="838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800" dirty="0"/>
              <a:t>[11] Brian </a:t>
            </a:r>
            <a:r>
              <a:rPr lang="en-US" sz="800" dirty="0" err="1"/>
              <a:t>Dolhansky</a:t>
            </a:r>
            <a:r>
              <a:rPr lang="en-US" sz="800" dirty="0"/>
              <a:t>, Joanna </a:t>
            </a:r>
            <a:r>
              <a:rPr lang="en-US" sz="800" dirty="0" err="1"/>
              <a:t>Bitton</a:t>
            </a:r>
            <a:r>
              <a:rPr lang="en-US" sz="800" dirty="0"/>
              <a:t>, Ben </a:t>
            </a:r>
            <a:r>
              <a:rPr lang="en-US" sz="800" dirty="0" err="1"/>
              <a:t>Pflaum</a:t>
            </a:r>
            <a:r>
              <a:rPr lang="en-US" sz="800" dirty="0"/>
              <a:t>, </a:t>
            </a:r>
            <a:r>
              <a:rPr lang="en-US" sz="800" dirty="0" err="1"/>
              <a:t>Jikuo</a:t>
            </a:r>
            <a:r>
              <a:rPr lang="en-US" sz="800" dirty="0"/>
              <a:t> Lu, Russ </a:t>
            </a:r>
            <a:r>
              <a:rPr lang="en-US" sz="800" dirty="0" err="1"/>
              <a:t>Howes</a:t>
            </a:r>
            <a:r>
              <a:rPr lang="en-US" sz="800" dirty="0"/>
              <a:t>, </a:t>
            </a:r>
            <a:r>
              <a:rPr lang="en-US" sz="800" dirty="0" err="1"/>
              <a:t>Menglin</a:t>
            </a:r>
            <a:r>
              <a:rPr lang="en-US" sz="800" dirty="0"/>
              <a:t> Wang and Cristian Canton Ferrer, "The DeepFake Detection Challenge Dataset," arXiv:2006.07397v3, June 2020.</a:t>
            </a:r>
          </a:p>
          <a:p>
            <a:pPr>
              <a:buClr>
                <a:schemeClr val="bg1"/>
              </a:buClr>
            </a:pPr>
            <a:r>
              <a:rPr lang="en-US" sz="800" dirty="0"/>
              <a:t>[12] Brian </a:t>
            </a:r>
            <a:r>
              <a:rPr lang="en-US" sz="800" dirty="0" err="1"/>
              <a:t>Dolhansky</a:t>
            </a:r>
            <a:r>
              <a:rPr lang="en-US" sz="800" dirty="0"/>
              <a:t>, Russ </a:t>
            </a:r>
            <a:r>
              <a:rPr lang="en-US" sz="800" dirty="0" err="1"/>
              <a:t>Howes</a:t>
            </a:r>
            <a:r>
              <a:rPr lang="en-US" sz="800" dirty="0"/>
              <a:t>, Ben </a:t>
            </a:r>
            <a:r>
              <a:rPr lang="en-US" sz="800" dirty="0" err="1"/>
              <a:t>Pflaum</a:t>
            </a:r>
            <a:r>
              <a:rPr lang="en-US" sz="800" dirty="0"/>
              <a:t>, Nicole </a:t>
            </a:r>
            <a:r>
              <a:rPr lang="en-US" sz="800" dirty="0" err="1"/>
              <a:t>Baram</a:t>
            </a:r>
            <a:r>
              <a:rPr lang="en-US" sz="800" dirty="0"/>
              <a:t> and Cristian Canton Ferrer, "The Deepfake Detection Challenge (DFDC) Preview Dataset," arXiv:1910.08854v2, October 2019.</a:t>
            </a:r>
          </a:p>
          <a:p>
            <a:pPr>
              <a:buClr>
                <a:schemeClr val="bg1"/>
              </a:buClr>
            </a:pPr>
            <a:r>
              <a:rPr lang="en-US" sz="800" dirty="0"/>
              <a:t>[13] Andreas </a:t>
            </a:r>
            <a:r>
              <a:rPr lang="en-US" sz="800" dirty="0" err="1"/>
              <a:t>Rossler</a:t>
            </a:r>
            <a:r>
              <a:rPr lang="en-US" sz="800" dirty="0"/>
              <a:t>, </a:t>
            </a:r>
            <a:r>
              <a:rPr lang="en-US" sz="800" dirty="0" err="1"/>
              <a:t>Davide</a:t>
            </a:r>
            <a:r>
              <a:rPr lang="en-US" sz="800" dirty="0"/>
              <a:t> </a:t>
            </a:r>
            <a:r>
              <a:rPr lang="en-US" sz="800" dirty="0" err="1"/>
              <a:t>Cozzolino</a:t>
            </a:r>
            <a:r>
              <a:rPr lang="en-US" sz="800" dirty="0"/>
              <a:t>, Luisa </a:t>
            </a:r>
            <a:r>
              <a:rPr lang="en-US" sz="800" dirty="0" err="1"/>
              <a:t>Verdoliva</a:t>
            </a:r>
            <a:r>
              <a:rPr lang="en-US" sz="800" dirty="0"/>
              <a:t>, Christian </a:t>
            </a:r>
            <a:r>
              <a:rPr lang="en-US" sz="800" dirty="0" err="1"/>
              <a:t>Riess</a:t>
            </a:r>
            <a:r>
              <a:rPr lang="en-US" sz="800" dirty="0"/>
              <a:t>, Justus </a:t>
            </a:r>
            <a:r>
              <a:rPr lang="en-US" sz="800" dirty="0" err="1"/>
              <a:t>Thies</a:t>
            </a:r>
            <a:r>
              <a:rPr lang="en-US" sz="800" dirty="0"/>
              <a:t> and Matthias </a:t>
            </a:r>
            <a:r>
              <a:rPr lang="en-US" sz="800" dirty="0" err="1"/>
              <a:t>Nießner</a:t>
            </a:r>
            <a:r>
              <a:rPr lang="en-US" sz="800" dirty="0"/>
              <a:t>, "FaceForensics++: Learning to Detect Manipulated Facial Images," </a:t>
            </a:r>
            <a:r>
              <a:rPr lang="en-US" sz="800" dirty="0" err="1"/>
              <a:t>arXiv</a:t>
            </a:r>
            <a:r>
              <a:rPr lang="en-US" sz="800" dirty="0"/>
              <a:t> preprint arXiv:1901.08971v3, August 2019. </a:t>
            </a:r>
          </a:p>
          <a:p>
            <a:pPr>
              <a:buClr>
                <a:schemeClr val="bg1"/>
              </a:buClr>
            </a:pPr>
            <a:r>
              <a:rPr lang="en-US" sz="800" dirty="0"/>
              <a:t>[14] Xin Yang, </a:t>
            </a:r>
            <a:r>
              <a:rPr lang="en-US" sz="800" dirty="0" err="1"/>
              <a:t>Yuezun</a:t>
            </a:r>
            <a:r>
              <a:rPr lang="en-US" sz="800" dirty="0"/>
              <a:t> Li and </a:t>
            </a:r>
            <a:r>
              <a:rPr lang="en-US" sz="800" dirty="0" err="1"/>
              <a:t>Siwei</a:t>
            </a:r>
            <a:r>
              <a:rPr lang="en-US" sz="800" dirty="0"/>
              <a:t> </a:t>
            </a:r>
            <a:r>
              <a:rPr lang="en-US" sz="800" dirty="0" err="1"/>
              <a:t>Lyu</a:t>
            </a:r>
            <a:r>
              <a:rPr lang="en-US" sz="800" dirty="0"/>
              <a:t>, "Exposing Deep Fakes Using Inconsistent Head Poses," </a:t>
            </a:r>
            <a:r>
              <a:rPr lang="en-US" sz="800" dirty="0" err="1"/>
              <a:t>arXiv</a:t>
            </a:r>
            <a:r>
              <a:rPr lang="en-US" sz="800" dirty="0"/>
              <a:t> preprint arXiv:1811.00661v2, November 2018.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8524" y="2787006"/>
            <a:ext cx="1029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DM Serif Display" panose="020B0604020202020204" charset="0"/>
              </a:rPr>
              <a:t>ANN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098601" y="2823564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DM Serif Display" panose="020B0604020202020204" charset="0"/>
              </a:rPr>
              <a:t>CNN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58864" y="2823563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DM Serif Display" panose="020B0604020202020204" charset="0"/>
              </a:rPr>
              <a:t>Autoencoder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232371" y="2839418"/>
            <a:ext cx="524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DM Serif Display" panose="020B0604020202020204" charset="0"/>
              </a:rPr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8365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378594" y="426711"/>
            <a:ext cx="8013660" cy="4875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/>
                </a:solidFill>
              </a:rPr>
              <a:t>1.5 Scope</a:t>
            </a:r>
            <a:endParaRPr sz="4400" dirty="0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0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1;p19"/>
          <p:cNvSpPr txBox="1">
            <a:spLocks/>
          </p:cNvSpPr>
          <p:nvPr/>
        </p:nvSpPr>
        <p:spPr>
          <a:xfrm>
            <a:off x="378594" y="1211389"/>
            <a:ext cx="7558225" cy="59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The system focuses on building Deepfake detection model.</a:t>
            </a:r>
          </a:p>
        </p:txBody>
      </p:sp>
      <p:sp>
        <p:nvSpPr>
          <p:cNvPr id="7" name="Rectangle 6"/>
          <p:cNvSpPr/>
          <p:nvPr/>
        </p:nvSpPr>
        <p:spPr>
          <a:xfrm>
            <a:off x="310014" y="1946986"/>
            <a:ext cx="40847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Its scope is Deepfake videos.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0014" y="2567949"/>
            <a:ext cx="818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The proposed approach is not a replacement for the verification of real and fake videos.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0014" y="3434568"/>
            <a:ext cx="8582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Verify the authenticity of videos by analyzing malicious artifacts.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3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+mj-lt"/>
              </a:rPr>
              <a:t>11</a:t>
            </a:r>
            <a:endParaRPr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Google Shape;91;p19"/>
          <p:cNvSpPr txBox="1">
            <a:spLocks/>
          </p:cNvSpPr>
          <p:nvPr/>
        </p:nvSpPr>
        <p:spPr>
          <a:xfrm>
            <a:off x="365760" y="419100"/>
            <a:ext cx="8026493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4000" dirty="0">
                <a:solidFill>
                  <a:schemeClr val="accent6"/>
                </a:solidFill>
              </a:rPr>
              <a:t>2. Related Work</a:t>
            </a:r>
            <a:endParaRPr lang="en-US" sz="4400" dirty="0"/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226413"/>
              </p:ext>
            </p:extLst>
          </p:nvPr>
        </p:nvGraphicFramePr>
        <p:xfrm>
          <a:off x="365760" y="1303400"/>
          <a:ext cx="8313420" cy="29331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4802">
                  <a:extLst>
                    <a:ext uri="{9D8B030D-6E8A-4147-A177-3AD203B41FA5}">
                      <a16:colId xmlns:a16="http://schemas.microsoft.com/office/drawing/2014/main" val="1296403652"/>
                    </a:ext>
                  </a:extLst>
                </a:gridCol>
                <a:gridCol w="695418">
                  <a:extLst>
                    <a:ext uri="{9D8B030D-6E8A-4147-A177-3AD203B41FA5}">
                      <a16:colId xmlns:a16="http://schemas.microsoft.com/office/drawing/2014/main" val="655773765"/>
                    </a:ext>
                  </a:extLst>
                </a:gridCol>
                <a:gridCol w="2117871">
                  <a:extLst>
                    <a:ext uri="{9D8B030D-6E8A-4147-A177-3AD203B41FA5}">
                      <a16:colId xmlns:a16="http://schemas.microsoft.com/office/drawing/2014/main" val="2544114913"/>
                    </a:ext>
                  </a:extLst>
                </a:gridCol>
                <a:gridCol w="1286897">
                  <a:extLst>
                    <a:ext uri="{9D8B030D-6E8A-4147-A177-3AD203B41FA5}">
                      <a16:colId xmlns:a16="http://schemas.microsoft.com/office/drawing/2014/main" val="3392669925"/>
                    </a:ext>
                  </a:extLst>
                </a:gridCol>
                <a:gridCol w="1331882">
                  <a:extLst>
                    <a:ext uri="{9D8B030D-6E8A-4147-A177-3AD203B41FA5}">
                      <a16:colId xmlns:a16="http://schemas.microsoft.com/office/drawing/2014/main" val="3114851431"/>
                    </a:ext>
                  </a:extLst>
                </a:gridCol>
                <a:gridCol w="1816550">
                  <a:extLst>
                    <a:ext uri="{9D8B030D-6E8A-4147-A177-3AD203B41FA5}">
                      <a16:colId xmlns:a16="http://schemas.microsoft.com/office/drawing/2014/main" val="1693703568"/>
                    </a:ext>
                  </a:extLst>
                </a:gridCol>
              </a:tblGrid>
              <a:tr h="199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Author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Method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Technique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Dataset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Limitation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extLst>
                  <a:ext uri="{0D108BD9-81ED-4DB2-BD59-A6C34878D82A}">
                    <a16:rowId xmlns:a16="http://schemas.microsoft.com/office/drawing/2014/main" val="1768046884"/>
                  </a:ext>
                </a:extLst>
              </a:tr>
              <a:tr h="7962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Darius et al. [15]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Sep 4, 2018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MesoNet(Meso-4 and MesoInception-4)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Mesoscopic properties of an image.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FaceForensics and </a:t>
                      </a:r>
                      <a:r>
                        <a:rPr lang="en-US" sz="1400" baseline="0" dirty="0">
                          <a:effectLst/>
                        </a:rPr>
                        <a:t>from </a:t>
                      </a:r>
                      <a:r>
                        <a:rPr lang="en-US" sz="1400" dirty="0">
                          <a:effectLst/>
                        </a:rPr>
                        <a:t>online platforms.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Focuses on Deepfake and Face2Face.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Focuses on face tampering.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extLst>
                  <a:ext uri="{0D108BD9-81ED-4DB2-BD59-A6C34878D82A}">
                    <a16:rowId xmlns:a16="http://schemas.microsoft.com/office/drawing/2014/main" val="2747480828"/>
                  </a:ext>
                </a:extLst>
              </a:tr>
              <a:tr h="18143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Yuezun</a:t>
                      </a:r>
                      <a:r>
                        <a:rPr lang="en-US" sz="1400" dirty="0">
                          <a:effectLst/>
                        </a:rPr>
                        <a:t> and </a:t>
                      </a:r>
                      <a:r>
                        <a:rPr lang="en-US" sz="1400" dirty="0" err="1">
                          <a:effectLst/>
                        </a:rPr>
                        <a:t>Siwei</a:t>
                      </a:r>
                      <a:r>
                        <a:rPr lang="en-US" sz="1400" dirty="0">
                          <a:effectLst/>
                        </a:rPr>
                        <a:t> [4]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May 22, 2019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Compares the neighboring pixels to spot resolution inconsistencies that occur during face warping.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VGG16, ResNet50, ResNet101 and ResNet152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Artifacts in affine face warping as the distinctive feature to distinguish real and fake images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UADFV, and </a:t>
                      </a:r>
                      <a:r>
                        <a:rPr lang="en-US" sz="1400" dirty="0" err="1">
                          <a:effectLst/>
                        </a:rPr>
                        <a:t>DeepfakeTIMIT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Current Deepfakes and GAN architectures can generating higher resolution images/frames.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895" marR="30895" marT="0" marB="0"/>
                </a:tc>
                <a:extLst>
                  <a:ext uri="{0D108BD9-81ED-4DB2-BD59-A6C34878D82A}">
                    <a16:rowId xmlns:a16="http://schemas.microsoft.com/office/drawing/2014/main" val="23139588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029876A-DF13-47A0-B0C8-D06E3D60C5AD}"/>
              </a:ext>
            </a:extLst>
          </p:cNvPr>
          <p:cNvSpPr/>
          <p:nvPr/>
        </p:nvSpPr>
        <p:spPr>
          <a:xfrm>
            <a:off x="13631" y="4673651"/>
            <a:ext cx="8543630" cy="401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800" dirty="0"/>
              <a:t>[15] Darius </a:t>
            </a:r>
            <a:r>
              <a:rPr lang="en-US" sz="800" dirty="0" err="1"/>
              <a:t>Afchar</a:t>
            </a:r>
            <a:r>
              <a:rPr lang="en-US" sz="800" dirty="0"/>
              <a:t>, Vincent </a:t>
            </a:r>
            <a:r>
              <a:rPr lang="en-US" sz="800" dirty="0" err="1"/>
              <a:t>Nozick</a:t>
            </a:r>
            <a:r>
              <a:rPr lang="en-US" sz="800" dirty="0"/>
              <a:t>, Junichi Yamagishi and Isao </a:t>
            </a:r>
            <a:r>
              <a:rPr lang="en-US" sz="800" dirty="0" err="1"/>
              <a:t>Echizen</a:t>
            </a:r>
            <a:r>
              <a:rPr lang="en-US" sz="800" dirty="0"/>
              <a:t>, "</a:t>
            </a:r>
            <a:r>
              <a:rPr lang="en-US" sz="800" dirty="0" err="1"/>
              <a:t>MesoNet</a:t>
            </a:r>
            <a:r>
              <a:rPr lang="en-US" sz="800" dirty="0"/>
              <a:t>: a Compact Facial Video Forgery Detection Network," </a:t>
            </a:r>
            <a:r>
              <a:rPr lang="en-US" sz="800" dirty="0" err="1"/>
              <a:t>arXiv</a:t>
            </a:r>
            <a:r>
              <a:rPr lang="en-US" sz="800" dirty="0"/>
              <a:t> preprint rXiv:1809.00888v1, September 2018.</a:t>
            </a:r>
          </a:p>
          <a:p>
            <a:pPr>
              <a:buClr>
                <a:schemeClr val="bg1"/>
              </a:buClr>
            </a:pPr>
            <a:r>
              <a:rPr lang="en-US" sz="800" dirty="0"/>
              <a:t>[4] </a:t>
            </a:r>
            <a:r>
              <a:rPr lang="en-US" sz="800" dirty="0" err="1"/>
              <a:t>Yuezun</a:t>
            </a:r>
            <a:r>
              <a:rPr lang="en-US" sz="800" dirty="0"/>
              <a:t> Li, Ming-</a:t>
            </a:r>
            <a:r>
              <a:rPr lang="en-US" sz="800" dirty="0" err="1"/>
              <a:t>Ching</a:t>
            </a:r>
            <a:r>
              <a:rPr lang="en-US" sz="800" dirty="0"/>
              <a:t> Chang and </a:t>
            </a:r>
            <a:r>
              <a:rPr lang="en-US" sz="800" dirty="0" err="1"/>
              <a:t>Siwei</a:t>
            </a:r>
            <a:r>
              <a:rPr lang="en-US" sz="800" dirty="0"/>
              <a:t> </a:t>
            </a:r>
            <a:r>
              <a:rPr lang="en-US" sz="800" dirty="0" err="1"/>
              <a:t>Lyu</a:t>
            </a:r>
            <a:r>
              <a:rPr lang="en-US" sz="800" dirty="0"/>
              <a:t>, "In </a:t>
            </a:r>
            <a:r>
              <a:rPr lang="en-US" sz="800" dirty="0" err="1"/>
              <a:t>Ictu</a:t>
            </a:r>
            <a:r>
              <a:rPr lang="en-US" sz="800" dirty="0"/>
              <a:t> Oculi: Exposing A Generated Fake Face Videos by Detecting Eye Blinking," </a:t>
            </a:r>
            <a:r>
              <a:rPr lang="en-US" sz="800" dirty="0" err="1"/>
              <a:t>arXiv</a:t>
            </a:r>
            <a:r>
              <a:rPr lang="en-US" sz="800" dirty="0"/>
              <a:t> preprint arXiv:1806.02877v2, 2018.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404384" y="469651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12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Google Shape;91;p19"/>
          <p:cNvSpPr txBox="1">
            <a:spLocks/>
          </p:cNvSpPr>
          <p:nvPr/>
        </p:nvSpPr>
        <p:spPr>
          <a:xfrm>
            <a:off x="365760" y="419100"/>
            <a:ext cx="8026493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r"/>
            <a:r>
              <a:rPr lang="en-US" sz="4000" dirty="0">
                <a:solidFill>
                  <a:schemeClr val="accent6"/>
                </a:solidFill>
              </a:rPr>
              <a:t>2. CONT…</a:t>
            </a:r>
            <a:endParaRPr lang="en-US" sz="4400" dirty="0"/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280749"/>
              </p:ext>
            </p:extLst>
          </p:nvPr>
        </p:nvGraphicFramePr>
        <p:xfrm>
          <a:off x="376366" y="1037851"/>
          <a:ext cx="8363775" cy="30687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1934">
                  <a:extLst>
                    <a:ext uri="{9D8B030D-6E8A-4147-A177-3AD203B41FA5}">
                      <a16:colId xmlns:a16="http://schemas.microsoft.com/office/drawing/2014/main" val="3484662160"/>
                    </a:ext>
                  </a:extLst>
                </a:gridCol>
                <a:gridCol w="762388">
                  <a:extLst>
                    <a:ext uri="{9D8B030D-6E8A-4147-A177-3AD203B41FA5}">
                      <a16:colId xmlns:a16="http://schemas.microsoft.com/office/drawing/2014/main" val="1423695234"/>
                    </a:ext>
                  </a:extLst>
                </a:gridCol>
                <a:gridCol w="1731068">
                  <a:extLst>
                    <a:ext uri="{9D8B030D-6E8A-4147-A177-3AD203B41FA5}">
                      <a16:colId xmlns:a16="http://schemas.microsoft.com/office/drawing/2014/main" val="3931647887"/>
                    </a:ext>
                  </a:extLst>
                </a:gridCol>
                <a:gridCol w="2055684">
                  <a:extLst>
                    <a:ext uri="{9D8B030D-6E8A-4147-A177-3AD203B41FA5}">
                      <a16:colId xmlns:a16="http://schemas.microsoft.com/office/drawing/2014/main" val="2952703817"/>
                    </a:ext>
                  </a:extLst>
                </a:gridCol>
                <a:gridCol w="1406452">
                  <a:extLst>
                    <a:ext uri="{9D8B030D-6E8A-4147-A177-3AD203B41FA5}">
                      <a16:colId xmlns:a16="http://schemas.microsoft.com/office/drawing/2014/main" val="2554760739"/>
                    </a:ext>
                  </a:extLst>
                </a:gridCol>
                <a:gridCol w="1146249">
                  <a:extLst>
                    <a:ext uri="{9D8B030D-6E8A-4147-A177-3AD203B41FA5}">
                      <a16:colId xmlns:a16="http://schemas.microsoft.com/office/drawing/2014/main" val="3099736939"/>
                    </a:ext>
                  </a:extLst>
                </a:gridCol>
              </a:tblGrid>
              <a:tr h="209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Author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Method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Technique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Dataset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Limitation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8083039"/>
                  </a:ext>
                </a:extLst>
              </a:tr>
              <a:tr h="11952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Huy</a:t>
                      </a:r>
                      <a:r>
                        <a:rPr lang="en-US" sz="1400" dirty="0">
                          <a:effectLst/>
                        </a:rPr>
                        <a:t> et al. [16]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Oct 26, 2018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Pre-trained VGG-19 network to extract latent features and CNN model.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Replay attacks, face swapping, facial reenactments and fully computer generated image spoofing.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Idiap REPLAY-ATTACK, Nguyen et al., Rahmouni et al.  and MesoNet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Small dataset.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8952804"/>
                  </a:ext>
                </a:extLst>
              </a:tr>
              <a:tr h="16567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Daniel Mas Montserrat et al. [17]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May 4, 2020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MTCNN to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detect face region.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CNN-RNN-GRU architecture.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Automatic Frame Weighting (AFW) 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emphasize the most reliable regions where faces have been detected.</a:t>
                      </a:r>
                      <a:r>
                        <a:rPr lang="en-US" dirty="0"/>
                        <a:t> 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Computes weighted average of output logits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of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EffiecientNet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model.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DFDC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Non face detection. Hence, their method doesn’t solve</a:t>
                      </a:r>
                      <a:r>
                        <a:rPr lang="en-US" sz="1400" baseline="0" dirty="0">
                          <a:effectLst/>
                        </a:rPr>
                        <a:t> the problem.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978922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029876A-DF13-47A0-B0C8-D06E3D60C5AD}"/>
              </a:ext>
            </a:extLst>
          </p:cNvPr>
          <p:cNvSpPr/>
          <p:nvPr/>
        </p:nvSpPr>
        <p:spPr>
          <a:xfrm>
            <a:off x="13631" y="4488180"/>
            <a:ext cx="8543630" cy="586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800" dirty="0"/>
              <a:t>[16] </a:t>
            </a:r>
            <a:r>
              <a:rPr lang="en-US" sz="800" dirty="0" err="1"/>
              <a:t>Falko</a:t>
            </a:r>
            <a:r>
              <a:rPr lang="en-US" sz="800" dirty="0"/>
              <a:t> </a:t>
            </a:r>
            <a:r>
              <a:rPr lang="en-US" sz="800" dirty="0" err="1"/>
              <a:t>Matern</a:t>
            </a:r>
            <a:r>
              <a:rPr lang="en-US" sz="800" dirty="0"/>
              <a:t>, Christian </a:t>
            </a:r>
            <a:r>
              <a:rPr lang="en-US" sz="800" dirty="0" err="1"/>
              <a:t>Riess</a:t>
            </a:r>
            <a:r>
              <a:rPr lang="en-US" sz="800" dirty="0"/>
              <a:t> and Marc </a:t>
            </a:r>
            <a:r>
              <a:rPr lang="en-US" sz="800" dirty="0" err="1"/>
              <a:t>Stamminger</a:t>
            </a:r>
            <a:r>
              <a:rPr lang="en-US" sz="800" dirty="0"/>
              <a:t>, "2019 Exploiting Visual Artifacts to Expose Deepfakes and Face Manipulations," in IEEE Winter Applications of Computer Vision Workshops (WACVW), Hawaii, January 2019.</a:t>
            </a:r>
          </a:p>
          <a:p>
            <a:pPr>
              <a:buClr>
                <a:schemeClr val="bg1"/>
              </a:buClr>
            </a:pPr>
            <a:r>
              <a:rPr lang="en-US" sz="800" dirty="0"/>
              <a:t>[17] Daniel Mas Montserrat, </a:t>
            </a:r>
            <a:r>
              <a:rPr lang="en-US" sz="800" dirty="0" err="1"/>
              <a:t>Hanxiang</a:t>
            </a:r>
            <a:r>
              <a:rPr lang="en-US" sz="800" dirty="0"/>
              <a:t> </a:t>
            </a:r>
            <a:r>
              <a:rPr lang="en-US" sz="800" dirty="0" err="1"/>
              <a:t>Hao</a:t>
            </a:r>
            <a:r>
              <a:rPr lang="en-US" sz="800" dirty="0"/>
              <a:t>, S. K. </a:t>
            </a:r>
            <a:r>
              <a:rPr lang="en-US" sz="800" dirty="0" err="1"/>
              <a:t>Yarlagadda</a:t>
            </a:r>
            <a:r>
              <a:rPr lang="en-US" sz="800" dirty="0"/>
              <a:t>, </a:t>
            </a:r>
            <a:r>
              <a:rPr lang="en-US" sz="800" dirty="0" err="1"/>
              <a:t>Sriram</a:t>
            </a:r>
            <a:r>
              <a:rPr lang="en-US" sz="800" dirty="0"/>
              <a:t> </a:t>
            </a:r>
            <a:r>
              <a:rPr lang="en-US" sz="800" dirty="0" err="1"/>
              <a:t>Baireddy</a:t>
            </a:r>
            <a:r>
              <a:rPr lang="en-US" sz="800" dirty="0"/>
              <a:t>, </a:t>
            </a:r>
            <a:r>
              <a:rPr lang="en-US" sz="800" dirty="0" err="1"/>
              <a:t>Ruiting</a:t>
            </a:r>
            <a:r>
              <a:rPr lang="en-US" sz="800" dirty="0"/>
              <a:t> Shao, Janos Horvath, Emily Bartusiak, Justin Yang, David </a:t>
            </a:r>
            <a:r>
              <a:rPr lang="en-US" sz="800" dirty="0" err="1"/>
              <a:t>Guera</a:t>
            </a:r>
            <a:r>
              <a:rPr lang="en-US" sz="800" dirty="0"/>
              <a:t>, </a:t>
            </a:r>
            <a:r>
              <a:rPr lang="en-US" sz="800" dirty="0" err="1"/>
              <a:t>Fengqing</a:t>
            </a:r>
            <a:r>
              <a:rPr lang="en-US" sz="800" dirty="0"/>
              <a:t> Zhu and Edward J. </a:t>
            </a:r>
            <a:r>
              <a:rPr lang="en-US" sz="800" dirty="0" err="1"/>
              <a:t>Delp</a:t>
            </a:r>
            <a:r>
              <a:rPr lang="en-US" sz="800" dirty="0"/>
              <a:t>, "Deepfakes Detection with Automatic Face Weighting," in 2020 IEEE/CVF Conference on Computer Vision and Pattern Recognition Workshops (CVPRW), Seattle, WA, USA, IEEE, 2020, pp. 2851-2859. </a:t>
            </a:r>
          </a:p>
        </p:txBody>
      </p:sp>
    </p:spTree>
    <p:extLst>
      <p:ext uri="{BB962C8B-B14F-4D97-AF65-F5344CB8AC3E}">
        <p14:creationId xmlns:p14="http://schemas.microsoft.com/office/powerpoint/2010/main" val="204743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404384" y="469651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13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Google Shape;91;p19"/>
          <p:cNvSpPr txBox="1">
            <a:spLocks/>
          </p:cNvSpPr>
          <p:nvPr/>
        </p:nvSpPr>
        <p:spPr>
          <a:xfrm>
            <a:off x="365760" y="419100"/>
            <a:ext cx="8026493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r"/>
            <a:r>
              <a:rPr lang="en-US" sz="4000" dirty="0">
                <a:solidFill>
                  <a:schemeClr val="accent6"/>
                </a:solidFill>
              </a:rPr>
              <a:t>2. CONT…</a:t>
            </a:r>
            <a:endParaRPr lang="en-US" sz="4400" dirty="0"/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49860"/>
              </p:ext>
            </p:extLst>
          </p:nvPr>
        </p:nvGraphicFramePr>
        <p:xfrm>
          <a:off x="376366" y="1116907"/>
          <a:ext cx="8173275" cy="14691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9157">
                  <a:extLst>
                    <a:ext uri="{9D8B030D-6E8A-4147-A177-3AD203B41FA5}">
                      <a16:colId xmlns:a16="http://schemas.microsoft.com/office/drawing/2014/main" val="3484662160"/>
                    </a:ext>
                  </a:extLst>
                </a:gridCol>
                <a:gridCol w="729057">
                  <a:extLst>
                    <a:ext uri="{9D8B030D-6E8A-4147-A177-3AD203B41FA5}">
                      <a16:colId xmlns:a16="http://schemas.microsoft.com/office/drawing/2014/main" val="142369523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931647887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952703817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554760739"/>
                    </a:ext>
                  </a:extLst>
                </a:gridCol>
                <a:gridCol w="1836421">
                  <a:extLst>
                    <a:ext uri="{9D8B030D-6E8A-4147-A177-3AD203B41FA5}">
                      <a16:colId xmlns:a16="http://schemas.microsoft.com/office/drawing/2014/main" val="3099736939"/>
                    </a:ext>
                  </a:extLst>
                </a:gridCol>
              </a:tblGrid>
              <a:tr h="1681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Author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Method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Technique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Dataset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Limitation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8083039"/>
                  </a:ext>
                </a:extLst>
              </a:tr>
              <a:tr h="1252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Junyaup</a:t>
                      </a: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Kim et al. [18]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Dec 9, 2019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ShallowNet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VGG-16, and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Xception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pre-trained.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evaluate the classification performance of the three DL models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Disguised Faces in the Wild (DFW) 2018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showed that current image classifiers are unable to correctly classify and detect Deepfakes.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895280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97181" y="2721896"/>
            <a:ext cx="82524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Development of Deepfakes creation tools will make detection of Deepfake videos more challenging.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7181" y="3627173"/>
            <a:ext cx="8038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We shall deter such developments by thoroughly examining each Deepfake generation technique. 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29876A-DF13-47A0-B0C8-D06E3D60C5AD}"/>
              </a:ext>
            </a:extLst>
          </p:cNvPr>
          <p:cNvSpPr/>
          <p:nvPr/>
        </p:nvSpPr>
        <p:spPr>
          <a:xfrm>
            <a:off x="13631" y="4696511"/>
            <a:ext cx="8543630" cy="378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800" dirty="0"/>
              <a:t>[18] </a:t>
            </a:r>
            <a:r>
              <a:rPr lang="en-US" sz="800" dirty="0" err="1"/>
              <a:t>Junyaup</a:t>
            </a:r>
            <a:r>
              <a:rPr lang="en-US" sz="800" dirty="0"/>
              <a:t> Kim, </a:t>
            </a:r>
            <a:r>
              <a:rPr lang="en-US" sz="800" dirty="0" err="1"/>
              <a:t>Siho</a:t>
            </a:r>
            <a:r>
              <a:rPr lang="en-US" sz="800" dirty="0"/>
              <a:t> Han and Simon S. Woo, "Classifying Genuine Face images from Disguised Face Images," in 2019 IEEE International Conference on Big Data (Big Data), Los Angeles, 2019.</a:t>
            </a:r>
          </a:p>
        </p:txBody>
      </p:sp>
    </p:spTree>
    <p:extLst>
      <p:ext uri="{BB962C8B-B14F-4D97-AF65-F5344CB8AC3E}">
        <p14:creationId xmlns:p14="http://schemas.microsoft.com/office/powerpoint/2010/main" val="10438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34340" y="227432"/>
            <a:ext cx="7957914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4000" dirty="0">
                <a:solidFill>
                  <a:schemeClr val="accent6"/>
                </a:solidFill>
              </a:rPr>
              <a:t>3. </a:t>
            </a:r>
            <a:r>
              <a:rPr lang="en-US" sz="4000" dirty="0">
                <a:solidFill>
                  <a:schemeClr val="accent6"/>
                </a:solidFill>
              </a:rPr>
              <a:t>Design of Model for Deepfake Video Detection </a:t>
            </a:r>
            <a:endParaRPr sz="4000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73380" y="1544234"/>
            <a:ext cx="33425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3.1 The </a:t>
            </a:r>
            <a:r>
              <a:rPr lang="en-US" sz="24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  <a:sym typeface="DM Serif Display"/>
              </a:rPr>
              <a:t>Deepfake</a:t>
            </a:r>
            <a:r>
              <a:rPr lang="en-US" sz="2400" b="1" dirty="0">
                <a:latin typeface="DM Serif Display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Video</a:t>
            </a:r>
          </a:p>
          <a:p>
            <a:r>
              <a:rPr lang="en-US" sz="24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 Detection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FA846-C069-D159-3B22-0A284A6DC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3828" y="1042203"/>
            <a:ext cx="5603240" cy="4030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10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95300" y="434340"/>
            <a:ext cx="7957914" cy="5570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b="1" dirty="0"/>
              <a:t> </a:t>
            </a:r>
            <a:r>
              <a:rPr lang="en-US" sz="4000" dirty="0">
                <a:solidFill>
                  <a:schemeClr val="accent6"/>
                </a:solidFill>
                <a:latin typeface="DM Serif Display" panose="020B0604020202020204" charset="0"/>
              </a:rPr>
              <a:t>3.2 </a:t>
            </a:r>
            <a:r>
              <a:rPr lang="en-US" sz="4000" dirty="0">
                <a:solidFill>
                  <a:schemeClr val="accent6"/>
                </a:solidFill>
                <a:latin typeface="DM Serif Display" panose="020B0604020202020204" charset="0"/>
                <a:sym typeface="Arial"/>
              </a:rPr>
              <a:t>The</a:t>
            </a:r>
            <a:r>
              <a:rPr lang="en-US" sz="4000" dirty="0">
                <a:solidFill>
                  <a:schemeClr val="accent6"/>
                </a:solidFill>
                <a:latin typeface="DM Serif Display" panose="020B0604020202020204" charset="0"/>
              </a:rPr>
              <a:t> Training Component</a:t>
            </a: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1079"/>
          <a:stretch/>
        </p:blipFill>
        <p:spPr>
          <a:xfrm>
            <a:off x="5208747" y="978416"/>
            <a:ext cx="3599973" cy="21539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7226" y="1007274"/>
            <a:ext cx="44358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The principal part of the model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226" y="1352582"/>
            <a:ext cx="43172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It is where the learning occurs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647226" y="1699030"/>
            <a:ext cx="46029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3.2.1 Face</a:t>
            </a:r>
            <a:r>
              <a:rPr lang="en-US" sz="2200" dirty="0">
                <a:latin typeface="DM Serif Display" panose="020B0604020202020204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  <a:sym typeface="DM Serif Display"/>
              </a:rPr>
              <a:t>Extraction</a:t>
            </a:r>
            <a:r>
              <a:rPr lang="en-US" sz="2200" dirty="0">
                <a:latin typeface="DM Serif Display" panose="020B0604020202020204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for Training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2201" y="2107057"/>
            <a:ext cx="46906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DM Serif Display" panose="020B0604020202020204" charset="0"/>
              </a:rPr>
              <a:t>Prepares the video data into an image format for training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DFDC dataset is used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DFDC contains more than 100,000 videos</a:t>
            </a:r>
            <a:endParaRPr lang="en-US" b="1" dirty="0">
              <a:solidFill>
                <a:schemeClr val="bg1"/>
              </a:solidFill>
              <a:latin typeface="DM Serif Display" panose="020B0604020202020204" charset="0"/>
              <a:ea typeface="DM Serif Display"/>
              <a:cs typeface="DM Serif Display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887" y="3013361"/>
            <a:ext cx="4007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3.2.2 Similarity</a:t>
            </a:r>
            <a:r>
              <a:rPr lang="en-US" sz="2200" dirty="0">
                <a:latin typeface="DM Serif Display" panose="020B0604020202020204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Between Faces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7720" y="3363736"/>
            <a:ext cx="44424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There are unmanipulated frames within fake videos.</a:t>
            </a:r>
            <a:endParaRPr lang="en-US" sz="1600" b="1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7720" y="3839291"/>
            <a:ext cx="4799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They need to be removed from the training dataset </a:t>
            </a:r>
            <a:endParaRPr lang="en-US" sz="1600" b="1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647226" y="4367170"/>
            <a:ext cx="4960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3.2.3 Data</a:t>
            </a:r>
            <a:r>
              <a:rPr lang="en-US" sz="1600" dirty="0">
                <a:solidFill>
                  <a:schemeClr val="bg1"/>
                </a:solidFill>
                <a:latin typeface="DM Serif Display" panose="020B0604020202020204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Augmentation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  <a:ea typeface="DM Serif Display"/>
              <a:cs typeface="DM Serif Display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7720" y="4659536"/>
            <a:ext cx="25374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DM Serif Display" panose="020B0604020202020204" charset="0"/>
                <a:ea typeface="DM Serif Display"/>
                <a:cs typeface="DM Serif Display"/>
              </a:rPr>
              <a:t>Increases the dataset 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214683" y="3216081"/>
            <a:ext cx="3594037" cy="1594883"/>
            <a:chOff x="5214683" y="3139881"/>
            <a:chExt cx="3763311" cy="1793657"/>
          </a:xfrm>
        </p:grpSpPr>
        <p:grpSp>
          <p:nvGrpSpPr>
            <p:cNvPr id="19" name="Group 18"/>
            <p:cNvGrpSpPr/>
            <p:nvPr/>
          </p:nvGrpSpPr>
          <p:grpSpPr>
            <a:xfrm>
              <a:off x="5214683" y="3139881"/>
              <a:ext cx="1804416" cy="1782321"/>
              <a:chOff x="5214683" y="3139881"/>
              <a:chExt cx="1804416" cy="1782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4683" y="3139881"/>
                <a:ext cx="1804416" cy="146304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5383357" y="4614425"/>
                <a:ext cx="14670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DM Serif Display" panose="020B0604020202020204" charset="0"/>
                    <a:ea typeface="Calibri" panose="020F0502020204030204" pitchFamily="34" charset="0"/>
                  </a:rPr>
                  <a:t>fake face images</a:t>
                </a:r>
                <a:endParaRPr lang="en-US" dirty="0">
                  <a:solidFill>
                    <a:schemeClr val="bg1"/>
                  </a:solidFill>
                  <a:latin typeface="DM Serif Display" panose="020B060402020202020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176626" y="3152604"/>
              <a:ext cx="1801368" cy="1780934"/>
              <a:chOff x="7176626" y="3152604"/>
              <a:chExt cx="1801368" cy="1780934"/>
            </a:xfrm>
          </p:grpSpPr>
          <p:pic>
            <p:nvPicPr>
              <p:cNvPr id="18" name="Picture 17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6626" y="3152604"/>
                <a:ext cx="1801368" cy="1463040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7354195" y="4625761"/>
                <a:ext cx="14462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DM Serif Display" panose="020B0604020202020204" charset="0"/>
                    <a:ea typeface="Calibri" panose="020F0502020204030204" pitchFamily="34" charset="0"/>
                  </a:rPr>
                  <a:t>real face images</a:t>
                </a:r>
                <a:endParaRPr lang="en-US" dirty="0">
                  <a:solidFill>
                    <a:schemeClr val="bg1"/>
                  </a:solidFill>
                  <a:latin typeface="DM Serif Display" panose="020B060402020202020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400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95300" y="434340"/>
            <a:ext cx="7957914" cy="5570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 algn="r"/>
            <a:r>
              <a:rPr lang="en-US" b="1" dirty="0"/>
              <a:t> </a:t>
            </a:r>
            <a:r>
              <a:rPr lang="en-US" sz="4000" dirty="0">
                <a:solidFill>
                  <a:schemeClr val="accent6"/>
                </a:solidFill>
                <a:latin typeface="DM Serif Display" panose="020B0604020202020204" charset="0"/>
              </a:rPr>
              <a:t>3.2 </a:t>
            </a:r>
            <a:r>
              <a:rPr lang="en-US" sz="4000" dirty="0">
                <a:solidFill>
                  <a:schemeClr val="accent6"/>
                </a:solidFill>
                <a:latin typeface="DM Serif Display" panose="020B0604020202020204" charset="0"/>
                <a:sym typeface="Arial"/>
              </a:rPr>
              <a:t>CONT…</a:t>
            </a:r>
            <a:endParaRPr lang="en-US" sz="4000" dirty="0">
              <a:solidFill>
                <a:schemeClr val="accent6"/>
              </a:solidFill>
              <a:latin typeface="DM Serif Display" panose="020B0604020202020204" charset="0"/>
            </a:endParaRP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47225" y="859847"/>
            <a:ext cx="59666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3.2.4 Convolutional Vision Transformer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225" y="1268595"/>
            <a:ext cx="80700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A binary classifier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18 convolutional layers, stride and padding of 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DM Serif Display" panose="020B0604020202020204" charset="0"/>
              </a:rPr>
              <a:t>ReLU</a:t>
            </a: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 activation function is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8282" y="4634395"/>
            <a:ext cx="279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DM Serif Display" panose="020B0604020202020204" charset="0"/>
              </a:rPr>
              <a:t>CNN and </a:t>
            </a:r>
            <a:r>
              <a:rPr lang="en-US" sz="1600" i="1" dirty="0" err="1">
                <a:solidFill>
                  <a:schemeClr val="bg1"/>
                </a:solidFill>
                <a:latin typeface="DM Serif Display" panose="020B0604020202020204" charset="0"/>
              </a:rPr>
              <a:t>ViT</a:t>
            </a:r>
            <a:r>
              <a:rPr lang="en-US" sz="1600" i="1" dirty="0">
                <a:solidFill>
                  <a:schemeClr val="bg1"/>
                </a:solidFill>
                <a:latin typeface="DM Serif Display" panose="020B0604020202020204" charset="0"/>
              </a:rPr>
              <a:t> classifier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ADDB6F-1BFB-EC36-534E-0504E8E5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63" y="2695878"/>
            <a:ext cx="3213135" cy="1957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18485-C285-57C1-6841-A85AF9FAB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103" y="2762656"/>
            <a:ext cx="4155024" cy="17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3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95300" y="434340"/>
            <a:ext cx="7957914" cy="5570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b="1" dirty="0"/>
              <a:t> </a:t>
            </a:r>
            <a:r>
              <a:rPr lang="en-US" sz="4000" dirty="0">
                <a:solidFill>
                  <a:schemeClr val="accent6"/>
                </a:solidFill>
                <a:latin typeface="DM Serif Display" panose="020B0604020202020204" charset="0"/>
              </a:rPr>
              <a:t>3.3 </a:t>
            </a:r>
            <a:r>
              <a:rPr lang="en-US" sz="4000" dirty="0">
                <a:solidFill>
                  <a:schemeClr val="accent6"/>
                </a:solidFill>
                <a:latin typeface="DM Serif Display" panose="020B0604020202020204" charset="0"/>
                <a:sym typeface="Arial"/>
              </a:rPr>
              <a:t>The</a:t>
            </a:r>
            <a:r>
              <a:rPr lang="en-US" sz="4000" dirty="0">
                <a:solidFill>
                  <a:schemeClr val="accent6"/>
                </a:solidFill>
                <a:latin typeface="DM Serif Display" panose="020B0604020202020204" charset="0"/>
              </a:rPr>
              <a:t> Detection Component</a:t>
            </a: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47226" y="1083474"/>
            <a:ext cx="52430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Classify and determine the class of the faces extracted in a specific video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647226" y="2240964"/>
            <a:ext cx="4633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3.3.1 Face</a:t>
            </a:r>
            <a:r>
              <a:rPr lang="en-US" sz="2200" dirty="0">
                <a:latin typeface="DM Serif Display" panose="020B0604020202020204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  <a:sym typeface="DM Serif Display"/>
              </a:rPr>
              <a:t>Extraction</a:t>
            </a:r>
            <a:r>
              <a:rPr lang="en-US" sz="2200" dirty="0">
                <a:latin typeface="DM Serif Display" panose="020B0604020202020204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for Detection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7720" y="2664597"/>
            <a:ext cx="46906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Extracts 50 frames of face images from the test videos using face recognition DL libraries.</a:t>
            </a:r>
            <a:endParaRPr lang="en-US" b="1" dirty="0">
              <a:solidFill>
                <a:schemeClr val="bg1"/>
              </a:solidFill>
              <a:latin typeface="DM Serif Display" panose="020B0604020202020204" charset="0"/>
              <a:ea typeface="DM Serif Display"/>
              <a:cs typeface="DM Serif Displ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87" y="3271637"/>
            <a:ext cx="4860455" cy="11677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20" y="3271638"/>
            <a:ext cx="3185159" cy="12645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184" y="4448263"/>
            <a:ext cx="4695516" cy="317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en-US" i="1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 Deepfake feature being copied from person A to person B</a:t>
            </a:r>
            <a:endParaRPr lang="en-US" sz="2000" dirty="0">
              <a:solidFill>
                <a:schemeClr val="bg1"/>
              </a:solidFill>
              <a:effectLst/>
              <a:latin typeface="DM Serif Display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73022" y="4399037"/>
            <a:ext cx="3371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Face images used for training and testing</a:t>
            </a:r>
            <a:endParaRPr lang="en-US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95300" y="434340"/>
            <a:ext cx="7957914" cy="5570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 algn="r"/>
            <a:r>
              <a:rPr lang="en-US" b="1" dirty="0"/>
              <a:t> </a:t>
            </a:r>
            <a:r>
              <a:rPr lang="en-US" sz="4000" dirty="0">
                <a:solidFill>
                  <a:schemeClr val="accent6"/>
                </a:solidFill>
                <a:latin typeface="DM Serif Display" panose="020B0604020202020204" charset="0"/>
              </a:rPr>
              <a:t>3.3 CONT…</a:t>
            </a: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18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 flipH="1">
            <a:off x="586833" y="1003728"/>
            <a:ext cx="4633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3.3.2 CViT Classifier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553294" y="1497273"/>
            <a:ext cx="50397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The CViT classifier classifies the videos into a fake class or real class.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3294" y="2399629"/>
            <a:ext cx="54517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The sigmoid function maps the class probability of the value of the image between 0 and 1</a:t>
            </a:r>
            <a:endParaRPr lang="en-US" sz="20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3294" y="3674931"/>
            <a:ext cx="51581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Prediction – the class with the highest probability score is considered as the video class</a:t>
            </a:r>
            <a:endParaRPr lang="en-US" sz="20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768" y="146758"/>
            <a:ext cx="2604607" cy="632968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Outline: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0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792956" y="712262"/>
            <a:ext cx="79471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buClrTx/>
              <a:buFontTx/>
              <a:buAutoNum type="arabicPeriod"/>
            </a:pPr>
            <a:r>
              <a:rPr lang="en-US" sz="3600" kern="1200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742950" lvl="0" indent="-742950">
              <a:buClrTx/>
              <a:buFontTx/>
              <a:buAutoNum type="arabicPeriod"/>
            </a:pPr>
            <a:r>
              <a:rPr lang="en-US" sz="3600" kern="1200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Calibri" panose="020F0502020204030204"/>
                <a:ea typeface="+mn-ea"/>
                <a:cs typeface="+mn-cs"/>
              </a:rPr>
              <a:t>Related Work</a:t>
            </a:r>
          </a:p>
          <a:p>
            <a:pPr marL="742950" lvl="0" indent="-742950">
              <a:buClrTx/>
              <a:buFontTx/>
              <a:buAutoNum type="arabicPeriod"/>
            </a:pPr>
            <a:r>
              <a:rPr lang="en-US" sz="3600" kern="1200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Calibri" panose="020F0502020204030204"/>
                <a:ea typeface="+mn-ea"/>
                <a:cs typeface="+mn-cs"/>
              </a:rPr>
              <a:t>Design of Model for Deepfake Video Detection</a:t>
            </a:r>
          </a:p>
          <a:p>
            <a:pPr marL="742950" lvl="0" indent="-742950">
              <a:buClrTx/>
              <a:buFontTx/>
              <a:buAutoNum type="arabicPeriod"/>
            </a:pPr>
            <a:r>
              <a:rPr lang="en-US" sz="3600" kern="1200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Calibri" panose="020F0502020204030204"/>
                <a:ea typeface="+mn-ea"/>
                <a:cs typeface="+mn-cs"/>
              </a:rPr>
              <a:t>Implementation and Evaluation</a:t>
            </a:r>
          </a:p>
          <a:p>
            <a:pPr marL="742950" lvl="0" indent="-742950">
              <a:buClrTx/>
              <a:buFontTx/>
              <a:buAutoNum type="arabicPeriod"/>
            </a:pPr>
            <a:r>
              <a:rPr lang="en-US" sz="3600" kern="1200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Calibri" panose="020F0502020204030204"/>
                <a:ea typeface="+mn-ea"/>
                <a:cs typeface="+mn-cs"/>
              </a:rPr>
              <a:t>Training and Experiment Results</a:t>
            </a:r>
          </a:p>
          <a:p>
            <a:pPr marL="742950" lvl="0" indent="-742950">
              <a:buClrTx/>
              <a:buFontTx/>
              <a:buAutoNum type="arabicPeriod"/>
            </a:pPr>
            <a:r>
              <a:rPr lang="en-US" sz="3600" kern="1200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Calibri" panose="020F0502020204030204"/>
                <a:ea typeface="+mn-ea"/>
                <a:cs typeface="+mn-cs"/>
              </a:rPr>
              <a:t>Conclusion</a:t>
            </a:r>
          </a:p>
          <a:p>
            <a:pPr marL="742950" lvl="0" indent="-742950">
              <a:buClrTx/>
              <a:buFontTx/>
              <a:buAutoNum type="arabicPeriod"/>
            </a:pPr>
            <a:endParaRPr lang="en-US" sz="3600" kern="1200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9651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642938" y="392900"/>
            <a:ext cx="7749316" cy="5972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4000" dirty="0">
                <a:solidFill>
                  <a:schemeClr val="accent6"/>
                </a:solidFill>
              </a:rPr>
              <a:t>4. </a:t>
            </a:r>
            <a:r>
              <a:rPr lang="en-US" sz="4000" dirty="0">
                <a:solidFill>
                  <a:schemeClr val="accent6"/>
                </a:solidFill>
              </a:rPr>
              <a:t>Implementation and Evaluation</a:t>
            </a:r>
            <a:endParaRPr sz="4000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19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64357" y="1062931"/>
            <a:ext cx="30941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</a:rPr>
              <a:t>4.1 Dataset</a:t>
            </a:r>
            <a:r>
              <a:rPr lang="en-US" sz="2200" b="1" dirty="0">
                <a:solidFill>
                  <a:schemeClr val="bg1"/>
                </a:solidFill>
                <a:latin typeface="DM Serif Display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DM Serif Display" panose="020B0604020202020204" charset="0"/>
                <a:ea typeface="DM Serif Display"/>
                <a:cs typeface="DM Serif Display"/>
                <a:sym typeface="DM Serif Display"/>
              </a:rPr>
              <a:t>Preparation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24" y="1475118"/>
            <a:ext cx="5172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BlazeFace neural face detector [19], MTCNN [20] and face_recognition [21] DL libraries are used.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8590" y="2472081"/>
            <a:ext cx="5152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Times New Roman" panose="02020603050405020304" pitchFamily="18" charset="0"/>
              </a:rPr>
              <a:t>The face images are stored in a JPEG file </a:t>
            </a:r>
            <a:endParaRPr lang="en-US" sz="20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8590" y="2868731"/>
            <a:ext cx="51720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Times New Roman" panose="02020603050405020304" pitchFamily="18" charset="0"/>
              </a:rPr>
              <a:t>112,378 facial images for training, 24,898 for validation and 24,898 for testing</a:t>
            </a:r>
            <a:endParaRPr lang="en-US" sz="20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8590" y="3553757"/>
            <a:ext cx="50220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Times New Roman" panose="02020603050405020304" pitchFamily="18" charset="0"/>
              </a:rPr>
              <a:t>90% data augmentation.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Times New Roman" panose="02020603050405020304" pitchFamily="18" charset="0"/>
              </a:rPr>
              <a:t>308,130 total facial images  for training</a:t>
            </a:r>
            <a:endParaRPr lang="en-US" sz="20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98029" y="1415302"/>
            <a:ext cx="3108139" cy="2353235"/>
            <a:chOff x="5898029" y="1435475"/>
            <a:chExt cx="3145934" cy="2330732"/>
          </a:xfrm>
        </p:grpSpPr>
        <p:sp>
          <p:nvSpPr>
            <p:cNvPr id="2" name="Rectangle 1"/>
            <p:cNvSpPr/>
            <p:nvPr/>
          </p:nvSpPr>
          <p:spPr>
            <a:xfrm>
              <a:off x="5898029" y="1435475"/>
              <a:ext cx="3145934" cy="2330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4154" y="1497097"/>
              <a:ext cx="3021672" cy="2174768"/>
            </a:xfrm>
            <a:prstGeom prst="rect">
              <a:avLst/>
            </a:prstGeom>
            <a:ln w="22225">
              <a:solidFill>
                <a:schemeClr val="bg1">
                  <a:alpha val="0"/>
                </a:schemeClr>
              </a:solidFill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5898029" y="3776224"/>
            <a:ext cx="31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DM Serif Display" panose="020B0604020202020204" charset="0"/>
              </a:rPr>
              <a:t>Data Augmentation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29876A-DF13-47A0-B0C8-D06E3D60C5AD}"/>
              </a:ext>
            </a:extLst>
          </p:cNvPr>
          <p:cNvSpPr/>
          <p:nvPr/>
        </p:nvSpPr>
        <p:spPr>
          <a:xfrm>
            <a:off x="13631" y="4311523"/>
            <a:ext cx="8543630" cy="76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800" dirty="0"/>
              <a:t>[19] Valentin </a:t>
            </a:r>
            <a:r>
              <a:rPr lang="en-US" sz="800" dirty="0" err="1"/>
              <a:t>Bazarevsky</a:t>
            </a:r>
            <a:r>
              <a:rPr lang="en-US" sz="800" dirty="0"/>
              <a:t>, </a:t>
            </a:r>
            <a:r>
              <a:rPr lang="en-US" sz="800" dirty="0" err="1"/>
              <a:t>Yury</a:t>
            </a:r>
            <a:r>
              <a:rPr lang="en-US" sz="800" dirty="0"/>
              <a:t> </a:t>
            </a:r>
            <a:r>
              <a:rPr lang="en-US" sz="800" dirty="0" err="1"/>
              <a:t>Kartynnik</a:t>
            </a:r>
            <a:r>
              <a:rPr lang="en-US" sz="800" dirty="0"/>
              <a:t>, Andrey </a:t>
            </a:r>
            <a:r>
              <a:rPr lang="en-US" sz="800" dirty="0" err="1"/>
              <a:t>Vakunov</a:t>
            </a:r>
            <a:r>
              <a:rPr lang="en-US" sz="800" dirty="0"/>
              <a:t>, </a:t>
            </a:r>
            <a:r>
              <a:rPr lang="en-US" sz="800" dirty="0" err="1"/>
              <a:t>Karthik</a:t>
            </a:r>
            <a:r>
              <a:rPr lang="en-US" sz="800" dirty="0"/>
              <a:t> </a:t>
            </a:r>
            <a:r>
              <a:rPr lang="en-US" sz="800" dirty="0" err="1"/>
              <a:t>Raveendran</a:t>
            </a:r>
            <a:r>
              <a:rPr lang="en-US" sz="800" dirty="0"/>
              <a:t> and Matthias </a:t>
            </a:r>
            <a:r>
              <a:rPr lang="en-US" sz="800" dirty="0" err="1"/>
              <a:t>Grundmann</a:t>
            </a:r>
            <a:r>
              <a:rPr lang="en-US" sz="800" dirty="0"/>
              <a:t>, "BlazeFace: Sub-millisecond Neural Face Detection on Mobile GPUs," arXiv:1907.05047v2, Jul 2019.</a:t>
            </a:r>
          </a:p>
          <a:p>
            <a:pPr>
              <a:buClr>
                <a:schemeClr val="bg1"/>
              </a:buClr>
            </a:pPr>
            <a:r>
              <a:rPr lang="en-US" sz="800" dirty="0"/>
              <a:t>[20] </a:t>
            </a:r>
            <a:r>
              <a:rPr lang="en-US" sz="800" dirty="0" err="1"/>
              <a:t>Timesler</a:t>
            </a:r>
            <a:r>
              <a:rPr lang="en-US" sz="800" dirty="0"/>
              <a:t>, "</a:t>
            </a:r>
            <a:r>
              <a:rPr lang="en-US" sz="800" dirty="0" err="1"/>
              <a:t>Pretrained</a:t>
            </a:r>
            <a:r>
              <a:rPr lang="en-US" sz="800" dirty="0"/>
              <a:t> Pytorch face detection (MTCNN) and recognition (</a:t>
            </a:r>
            <a:r>
              <a:rPr lang="en-US" sz="800" dirty="0" err="1"/>
              <a:t>InceptionResnet</a:t>
            </a:r>
            <a:r>
              <a:rPr lang="en-US" sz="800" dirty="0"/>
              <a:t>) models," [Online]. Available: https://github.com/timesler/facenet-pytorch. [Accessed 6 10 2020].</a:t>
            </a:r>
          </a:p>
          <a:p>
            <a:pPr>
              <a:buClr>
                <a:schemeClr val="bg1"/>
              </a:buClr>
            </a:pPr>
            <a:r>
              <a:rPr lang="en-US" sz="800" dirty="0"/>
              <a:t>[21] Adam </a:t>
            </a:r>
            <a:r>
              <a:rPr lang="en-US" sz="800" dirty="0" err="1"/>
              <a:t>Geitgey</a:t>
            </a:r>
            <a:r>
              <a:rPr lang="en-US" sz="800" dirty="0"/>
              <a:t>, "The world's simplest facial recognition </a:t>
            </a:r>
            <a:r>
              <a:rPr lang="en-US" sz="800" dirty="0" err="1"/>
              <a:t>api</a:t>
            </a:r>
            <a:r>
              <a:rPr lang="en-US" sz="800" dirty="0"/>
              <a:t> for Python and the command line," </a:t>
            </a:r>
            <a:r>
              <a:rPr lang="en-US" sz="800" dirty="0" err="1"/>
              <a:t>Github</a:t>
            </a:r>
            <a:r>
              <a:rPr lang="en-US" sz="800" dirty="0"/>
              <a:t>, [Online]. Available: https://github.com/ageitgey/face_recognition. [Accessed 24 September 2020].</a:t>
            </a:r>
          </a:p>
        </p:txBody>
      </p:sp>
    </p:spTree>
    <p:extLst>
      <p:ext uri="{BB962C8B-B14F-4D97-AF65-F5344CB8AC3E}">
        <p14:creationId xmlns:p14="http://schemas.microsoft.com/office/powerpoint/2010/main" val="3932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642938" y="392900"/>
            <a:ext cx="7749316" cy="5972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4000" dirty="0">
                <a:solidFill>
                  <a:schemeClr val="accent6"/>
                </a:solidFill>
              </a:rPr>
              <a:t>4.2 </a:t>
            </a:r>
            <a:r>
              <a:rPr lang="en-US" sz="4000" dirty="0">
                <a:solidFill>
                  <a:schemeClr val="accent6"/>
                </a:solidFill>
              </a:rPr>
              <a:t>Tools and Experiment Setup </a:t>
            </a:r>
            <a:endParaRPr sz="4000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20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71523" y="1132408"/>
            <a:ext cx="5172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Python programming language.</a:t>
            </a:r>
          </a:p>
        </p:txBody>
      </p:sp>
      <p:sp>
        <p:nvSpPr>
          <p:cNvPr id="2" name="Rectangle 1"/>
          <p:cNvSpPr/>
          <p:nvPr/>
        </p:nvSpPr>
        <p:spPr>
          <a:xfrm>
            <a:off x="771523" y="1539236"/>
            <a:ext cx="7877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Albumentation</a:t>
            </a: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, BlazeFace, face_recognition, </a:t>
            </a:r>
            <a:r>
              <a:rPr lang="en-US" sz="2000" dirty="0" err="1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OpenCV</a:t>
            </a: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-Python and </a:t>
            </a:r>
            <a:r>
              <a:rPr lang="en-US" sz="2000" dirty="0" err="1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NumPy</a:t>
            </a:r>
            <a:endParaRPr lang="en-US" sz="20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1523" y="2201831"/>
            <a:ext cx="7592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Kaggle.com - </a:t>
            </a: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provides free access to NVIDIA TESLA P100 GPUs </a:t>
            </a:r>
          </a:p>
        </p:txBody>
      </p:sp>
      <p:sp>
        <p:nvSpPr>
          <p:cNvPr id="7" name="Rectangle 6"/>
          <p:cNvSpPr/>
          <p:nvPr/>
        </p:nvSpPr>
        <p:spPr>
          <a:xfrm>
            <a:off x="771523" y="2670320"/>
            <a:ext cx="81795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Google Cloud Platform - </a:t>
            </a: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NVIDIA Tesla T4 GPU that runs on the Google Deep Learning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771523" y="3408485"/>
            <a:ext cx="81795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Lenovo Windows 10, Core i7 7 Gen for data acquisition, and face extraction</a:t>
            </a:r>
            <a:endParaRPr lang="en-US" sz="20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604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642938" y="392900"/>
            <a:ext cx="7749316" cy="5972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4000" dirty="0">
                <a:solidFill>
                  <a:schemeClr val="accent6"/>
                </a:solidFill>
              </a:rPr>
              <a:t>4.3 </a:t>
            </a:r>
            <a:r>
              <a:rPr lang="en-US" sz="4000" dirty="0">
                <a:solidFill>
                  <a:schemeClr val="accent6"/>
                </a:solidFill>
              </a:rPr>
              <a:t>Model Evaluation</a:t>
            </a:r>
            <a:endParaRPr sz="4000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71523" y="1199424"/>
            <a:ext cx="8001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To determine the classification accuracy of our model, we used a log loss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60008" y="1907310"/>
                <a:ext cx="7808119" cy="982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bg1"/>
                          </a:solidFill>
                          <a:latin typeface="LM Roman 7" panose="00000500000000000000" pitchFamily="50" charset="0"/>
                        </a:rPr>
                        <m:t>LogLoss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bg1"/>
                          </a:solidFill>
                          <a:latin typeface="LM Roman 7" panose="00000500000000000000" pitchFamily="50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2000" i="1" smtClean="0">
                          <a:solidFill>
                            <a:schemeClr val="bg1"/>
                          </a:solidFill>
                          <a:latin typeface="LM Roman 7" panose="00000500000000000000" pitchFamily="50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LM Roman 7" panose="00000500000000000000" pitchFamily="50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LM Roman 7" panose="00000500000000000000" pitchFamily="50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LM Roman 7" panose="00000500000000000000" pitchFamily="50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LM Roman 7" panose="00000500000000000000" pitchFamily="50" charset="0"/>
                            </a:rPr>
                            <m:t>n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LM Roman 7" panose="00000500000000000000" pitchFamily="50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LM Roman 7" panose="00000500000000000000" pitchFamily="50" charset="0"/>
                                    </a:rPr>
                                    <m:t>i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LM Roman 7" panose="00000500000000000000" pitchFamily="50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LM Roman 7" panose="00000500000000000000" pitchFamily="50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000">
                                              <a:solidFill>
                                                <a:schemeClr val="bg1"/>
                                              </a:solidFill>
                                              <a:latin typeface="LM Roman 7" panose="00000500000000000000" pitchFamily="50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sz="2000">
                                          <a:solidFill>
                                            <a:schemeClr val="bg1"/>
                                          </a:solidFill>
                                          <a:latin typeface="LM Roman 7" panose="00000500000000000000" pitchFamily="50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LM Roman 7" panose="00000500000000000000" pitchFamily="50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m:rPr>
                                  <m:nor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LM Roman 7" panose="00000500000000000000" pitchFamily="50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LM Roman 7" panose="00000500000000000000" pitchFamily="50" charset="0"/>
                                    </a:rPr>
                                    <m:t>log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LM Roman 7" panose="00000500000000000000" pitchFamily="50" charset="0"/>
                                    </a:rPr>
                                    <m:t>(</m:t>
                                  </m:r>
                                </m:fName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000">
                                          <a:solidFill>
                                            <a:schemeClr val="bg1"/>
                                          </a:solidFill>
                                          <a:latin typeface="LM Roman 7" panose="00000500000000000000" pitchFamily="50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sz="2000">
                                          <a:solidFill>
                                            <a:schemeClr val="bg1"/>
                                          </a:solidFill>
                                          <a:latin typeface="LM Roman 7" panose="00000500000000000000" pitchFamily="50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LM Roman 7" panose="00000500000000000000" pitchFamily="50" charset="0"/>
                                    </a:rPr>
                                    <m:t>)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LM Roman 7" panose="00000500000000000000" pitchFamily="50" charset="0"/>
                                    </a:rPr>
                                    <m:t>log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LM Roman 7" panose="00000500000000000000" pitchFamily="50" charset="0"/>
                                    </a:rPr>
                                    <m:t>(</m:t>
                                  </m:r>
                                </m:fName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000">
                                              <a:solidFill>
                                                <a:schemeClr val="bg1"/>
                                              </a:solidFill>
                                              <a:latin typeface="LM Roman 7" panose="00000500000000000000" pitchFamily="50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sz="2000">
                                          <a:solidFill>
                                            <a:schemeClr val="bg1"/>
                                          </a:solidFill>
                                          <a:latin typeface="LM Roman 7" panose="00000500000000000000" pitchFamily="50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LM Roman 7" panose="00000500000000000000" pitchFamily="50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LM Roman 7" panose="00000500000000000000" pitchFamily="5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08" y="1907310"/>
                <a:ext cx="7808119" cy="9823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707228" y="3928108"/>
            <a:ext cx="8129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We used Receiver Operating Characteristic (ROC) and Area Under the ROC Curve (AUC) metrics [137] to measure our model capacity. </a:t>
            </a:r>
            <a:endParaRPr lang="en-US" sz="20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50181" y="2807434"/>
                <a:ext cx="6942073" cy="849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Where</a:t>
                </a:r>
                <a:r>
                  <a:rPr lang="en-US" sz="1600" dirty="0">
                    <a:solidFill>
                      <a:schemeClr val="bg1"/>
                    </a:solidFill>
                    <a:latin typeface="LM Roman 7" panose="00000500000000000000" pitchFamily="50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n </a:t>
                </a:r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is the number of videos being predicted,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600">
                                <a:solidFill>
                                  <a:schemeClr val="bg1"/>
                                </a:solidFill>
                                <a:latin typeface="LM Roman 7" panose="00000500000000000000" pitchFamily="50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600">
                                <a:solidFill>
                                  <a:schemeClr val="bg1"/>
                                </a:solidFill>
                                <a:latin typeface="LM Roman 7" panose="00000500000000000000" pitchFamily="50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LM Roman 7" panose="00000500000000000000" pitchFamily="50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is the predicted probability     of the video being FAKE,</a:t>
                </a:r>
                <a:r>
                  <a:rPr lang="en-US" sz="1600" dirty="0">
                    <a:solidFill>
                      <a:schemeClr val="bg1"/>
                    </a:solidFill>
                    <a:latin typeface="LM Roman 7" panose="00000500000000000000" pitchFamily="50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>
                            <a:solidFill>
                              <a:schemeClr val="bg1"/>
                            </a:solidFill>
                            <a:latin typeface="LM Roman 7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>
                            <a:solidFill>
                              <a:schemeClr val="bg1"/>
                            </a:solidFill>
                            <a:latin typeface="LM Roman 7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LM Roman 7" panose="00000500000000000000" pitchFamily="50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is 1 if the video is FAKE, 0 if REAL,</a:t>
                </a:r>
                <a:r>
                  <a:rPr lang="en-US" sz="1600" dirty="0">
                    <a:solidFill>
                      <a:schemeClr val="bg1"/>
                    </a:solidFill>
                    <a:latin typeface="LM Roman 7" panose="00000500000000000000" pitchFamily="50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log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effectLst/>
                        <a:latin typeface="CMU Serif Upright Italic" panose="02000603000000000000" pitchFamily="2" charset="0"/>
                        <a:ea typeface="Calibri" panose="020F0502020204030204" pitchFamily="34" charset="0"/>
                      </a:rPr>
                      <m:t>()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LM Roman 7" panose="00000500000000000000" pitchFamily="50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is the natural</a:t>
                </a:r>
                <a:r>
                  <a:rPr lang="en-US" sz="1600" dirty="0">
                    <a:solidFill>
                      <a:schemeClr val="bg1"/>
                    </a:solidFill>
                    <a:latin typeface="LM Roman 7" panose="00000500000000000000" pitchFamily="50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(base e)</a:t>
                </a:r>
                <a:r>
                  <a:rPr lang="en-US" sz="1600" dirty="0">
                    <a:solidFill>
                      <a:schemeClr val="bg1"/>
                    </a:solidFill>
                    <a:latin typeface="LM Roman 7" panose="00000500000000000000" pitchFamily="50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logarithm 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181" y="2807434"/>
                <a:ext cx="6942073" cy="849463"/>
              </a:xfrm>
              <a:prstGeom prst="rect">
                <a:avLst/>
              </a:prstGeom>
              <a:blipFill>
                <a:blip r:embed="rId5"/>
                <a:stretch>
                  <a:fillRect l="-527" t="-2158" r="-2634"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42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642938" y="392900"/>
            <a:ext cx="7749316" cy="10858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4000" dirty="0">
                <a:solidFill>
                  <a:schemeClr val="accent6"/>
                </a:solidFill>
              </a:rPr>
              <a:t>5. </a:t>
            </a:r>
            <a:r>
              <a:rPr lang="en-US" sz="4000" dirty="0">
                <a:solidFill>
                  <a:schemeClr val="accent6"/>
                </a:solidFill>
              </a:rPr>
              <a:t>Training and Experiment Results</a:t>
            </a:r>
            <a:endParaRPr sz="4000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237208" y="1478749"/>
            <a:ext cx="37474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We tested the model on 24,898 facial images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AUC = 0.95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Accuracy = 87.25%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7208" y="3174915"/>
            <a:ext cx="3273325" cy="132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Times New Roman" panose="02020603050405020304" pitchFamily="18" charset="0"/>
              </a:rPr>
              <a:t>400 unseen DFDC videos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AUC = 0.91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Accuracy = 93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Loss = 0.3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02920" y="1478749"/>
            <a:ext cx="2621279" cy="1386371"/>
            <a:chOff x="502921" y="1478749"/>
            <a:chExt cx="2219758" cy="1629876"/>
          </a:xfrm>
        </p:grpSpPr>
        <p:sp>
          <p:nvSpPr>
            <p:cNvPr id="19" name="Rectangle 18"/>
            <p:cNvSpPr/>
            <p:nvPr/>
          </p:nvSpPr>
          <p:spPr>
            <a:xfrm>
              <a:off x="502921" y="1478749"/>
              <a:ext cx="2219758" cy="1629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C:\Users\Dee\AppData\Local\Microsoft\Windows\INetCache\Content.MSO\52734AEC.tmp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311" y="1516115"/>
              <a:ext cx="2119368" cy="1555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502920" y="3253621"/>
            <a:ext cx="2621279" cy="1389888"/>
            <a:chOff x="502920" y="3352680"/>
            <a:chExt cx="2219759" cy="1555143"/>
          </a:xfrm>
        </p:grpSpPr>
        <p:sp>
          <p:nvSpPr>
            <p:cNvPr id="20" name="Rectangle 19"/>
            <p:cNvSpPr/>
            <p:nvPr/>
          </p:nvSpPr>
          <p:spPr>
            <a:xfrm>
              <a:off x="502920" y="3352680"/>
              <a:ext cx="2219759" cy="15551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C:\Users\Dee\AppData\Local\Microsoft\Windows\INetCache\Content.MSO\74C2ABDA.tmp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311" y="3352680"/>
              <a:ext cx="2119368" cy="1555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Rectangle 25"/>
          <p:cNvSpPr/>
          <p:nvPr/>
        </p:nvSpPr>
        <p:spPr>
          <a:xfrm>
            <a:off x="426972" y="2853099"/>
            <a:ext cx="3021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Train and valid loss progression</a:t>
            </a:r>
            <a:endParaRPr lang="en-US" sz="1600" i="1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75676" y="4645978"/>
            <a:ext cx="35105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Train and valid accuracy progression</a:t>
            </a:r>
            <a:endParaRPr lang="en-US" sz="1600" i="1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255988" y="1191558"/>
            <a:ext cx="2888012" cy="1684870"/>
            <a:chOff x="6255988" y="1117318"/>
            <a:chExt cx="2888012" cy="1802761"/>
          </a:xfrm>
        </p:grpSpPr>
        <p:grpSp>
          <p:nvGrpSpPr>
            <p:cNvPr id="29" name="Group 28"/>
            <p:cNvGrpSpPr/>
            <p:nvPr/>
          </p:nvGrpSpPr>
          <p:grpSpPr>
            <a:xfrm>
              <a:off x="6468051" y="1117318"/>
              <a:ext cx="2362415" cy="1549982"/>
              <a:chOff x="6293143" y="1347143"/>
              <a:chExt cx="2362415" cy="1549982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6293143" y="1347143"/>
                <a:ext cx="2362415" cy="154998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 descr="C:\Users\Dee\AppData\Local\Microsoft\Windows\INetCache\Content.MSO\1CEBDAAE.tmp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2161" y="1385243"/>
                <a:ext cx="2265297" cy="14620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6255988" y="2643080"/>
              <a:ext cx="28880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DM Serif Display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ROC curve for 24,898 images on test set</a:t>
              </a:r>
              <a:endParaRPr lang="en-US" sz="1200" dirty="0">
                <a:solidFill>
                  <a:schemeClr val="bg1"/>
                </a:solidFill>
                <a:latin typeface="DM Serif Display" panose="020B060402020202020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69950" y="2998120"/>
            <a:ext cx="2404826" cy="1671648"/>
            <a:chOff x="6467733" y="2958180"/>
            <a:chExt cx="2404826" cy="1905121"/>
          </a:xfrm>
        </p:grpSpPr>
        <p:grpSp>
          <p:nvGrpSpPr>
            <p:cNvPr id="32" name="Group 31"/>
            <p:cNvGrpSpPr/>
            <p:nvPr/>
          </p:nvGrpSpPr>
          <p:grpSpPr>
            <a:xfrm>
              <a:off x="6467733" y="2958180"/>
              <a:ext cx="2276186" cy="1664938"/>
              <a:chOff x="6467733" y="3042000"/>
              <a:chExt cx="2276186" cy="1664938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467733" y="3042000"/>
                <a:ext cx="2276186" cy="16649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4599" y="3053157"/>
                <a:ext cx="2189320" cy="1555142"/>
              </a:xfrm>
              <a:prstGeom prst="rect">
                <a:avLst/>
              </a:prstGeom>
              <a:noFill/>
            </p:spPr>
          </p:pic>
        </p:grpSp>
        <p:sp>
          <p:nvSpPr>
            <p:cNvPr id="33" name="Rectangle 32"/>
            <p:cNvSpPr/>
            <p:nvPr/>
          </p:nvSpPr>
          <p:spPr>
            <a:xfrm>
              <a:off x="6467733" y="4586302"/>
              <a:ext cx="24048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DM Serif Display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ROC curve for 400 unseen videos</a:t>
              </a:r>
              <a:endParaRPr lang="en-US" sz="1200" dirty="0">
                <a:solidFill>
                  <a:schemeClr val="bg1"/>
                </a:solidFill>
                <a:latin typeface="DM Serif Display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69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642938" y="426720"/>
            <a:ext cx="7749316" cy="5338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r"/>
            <a:r>
              <a:rPr lang="en" sz="4000" dirty="0">
                <a:solidFill>
                  <a:schemeClr val="accent6"/>
                </a:solidFill>
              </a:rPr>
              <a:t>5. CONT…</a:t>
            </a:r>
            <a:endParaRPr sz="4000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84389"/>
              </p:ext>
            </p:extLst>
          </p:nvPr>
        </p:nvGraphicFramePr>
        <p:xfrm>
          <a:off x="769540" y="1345199"/>
          <a:ext cx="6149181" cy="1001649"/>
        </p:xfrm>
        <a:graphic>
          <a:graphicData uri="http://schemas.openxmlformats.org/drawingml/2006/table">
            <a:tbl>
              <a:tblPr firstRow="1" firstCol="1" bandRow="1">
                <a:tableStyleId>{EE0634BF-F3B3-4320-B69D-79758FC7C5C2}</a:tableStyleId>
              </a:tblPr>
              <a:tblGrid>
                <a:gridCol w="3485386">
                  <a:extLst>
                    <a:ext uri="{9D8B030D-6E8A-4147-A177-3AD203B41FA5}">
                      <a16:colId xmlns:a16="http://schemas.microsoft.com/office/drawing/2014/main" val="3232469329"/>
                    </a:ext>
                  </a:extLst>
                </a:gridCol>
                <a:gridCol w="1469680">
                  <a:extLst>
                    <a:ext uri="{9D8B030D-6E8A-4147-A177-3AD203B41FA5}">
                      <a16:colId xmlns:a16="http://schemas.microsoft.com/office/drawing/2014/main" val="2489481327"/>
                    </a:ext>
                  </a:extLst>
                </a:gridCol>
                <a:gridCol w="1194115">
                  <a:extLst>
                    <a:ext uri="{9D8B030D-6E8A-4147-A177-3AD203B41FA5}">
                      <a16:colId xmlns:a16="http://schemas.microsoft.com/office/drawing/2014/main" val="2903449996"/>
                    </a:ext>
                  </a:extLst>
                </a:gridCol>
              </a:tblGrid>
              <a:tr h="2776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i="0" u="none" strike="noStrike" cap="none" dirty="0">
                          <a:solidFill>
                            <a:schemeClr val="accent6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Method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i="0" u="none" strike="noStrike" cap="none" dirty="0">
                          <a:solidFill>
                            <a:schemeClr val="accent6"/>
                          </a:solidFill>
                          <a:latin typeface="DM Serif Display"/>
                          <a:ea typeface="DM Serif Display"/>
                          <a:cs typeface="DM Serif Display"/>
                          <a:sym typeface="Arial"/>
                        </a:rPr>
                        <a:t>Validation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i="0" u="none" strike="noStrike" cap="none" dirty="0">
                          <a:solidFill>
                            <a:schemeClr val="accent6"/>
                          </a:solidFill>
                          <a:latin typeface="DM Serif Display"/>
                          <a:ea typeface="DM Serif Display"/>
                          <a:cs typeface="DM Serif Display"/>
                          <a:sym typeface="Arial"/>
                        </a:rPr>
                        <a:t>Test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8647900"/>
                  </a:ext>
                </a:extLst>
              </a:tr>
              <a:tr h="2776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CNN and RNN-GRU GRU [114]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92.61%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91.88%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5333900"/>
                  </a:ext>
                </a:extLst>
              </a:tr>
              <a:tr h="2776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Our Deepfake Classifier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87.25%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93%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831797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730251" y="1068859"/>
            <a:ext cx="6227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of our model and other Deepfake detection models on the DFDC dataset</a:t>
            </a:r>
            <a:endParaRPr lang="en-US" i="1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840512"/>
              </p:ext>
            </p:extLst>
          </p:nvPr>
        </p:nvGraphicFramePr>
        <p:xfrm>
          <a:off x="730251" y="2941001"/>
          <a:ext cx="7235030" cy="1669415"/>
        </p:xfrm>
        <a:graphic>
          <a:graphicData uri="http://schemas.openxmlformats.org/drawingml/2006/table">
            <a:tbl>
              <a:tblPr firstRow="1" firstCol="1" bandRow="1">
                <a:tableStyleId>{EE0634BF-F3B3-4320-B69D-79758FC7C5C2}</a:tableStyleId>
              </a:tblPr>
              <a:tblGrid>
                <a:gridCol w="2327013">
                  <a:extLst>
                    <a:ext uri="{9D8B030D-6E8A-4147-A177-3AD203B41FA5}">
                      <a16:colId xmlns:a16="http://schemas.microsoft.com/office/drawing/2014/main" val="1048067800"/>
                    </a:ext>
                  </a:extLst>
                </a:gridCol>
                <a:gridCol w="890137">
                  <a:extLst>
                    <a:ext uri="{9D8B030D-6E8A-4147-A177-3AD203B41FA5}">
                      <a16:colId xmlns:a16="http://schemas.microsoft.com/office/drawing/2014/main" val="2025243466"/>
                    </a:ext>
                  </a:extLst>
                </a:gridCol>
                <a:gridCol w="1758909">
                  <a:extLst>
                    <a:ext uri="{9D8B030D-6E8A-4147-A177-3AD203B41FA5}">
                      <a16:colId xmlns:a16="http://schemas.microsoft.com/office/drawing/2014/main" val="4082516156"/>
                    </a:ext>
                  </a:extLst>
                </a:gridCol>
                <a:gridCol w="2258971">
                  <a:extLst>
                    <a:ext uri="{9D8B030D-6E8A-4147-A177-3AD203B41FA5}">
                      <a16:colId xmlns:a16="http://schemas.microsoft.com/office/drawing/2014/main" val="1191075566"/>
                    </a:ext>
                  </a:extLst>
                </a:gridCol>
              </a:tblGrid>
              <a:tr h="2170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i="0" u="none" strike="noStrike" cap="none" dirty="0">
                          <a:solidFill>
                            <a:schemeClr val="accent6"/>
                          </a:solidFill>
                          <a:latin typeface="DM Serif Display"/>
                          <a:ea typeface="DM Serif Display"/>
                          <a:cs typeface="DM Serif Display"/>
                          <a:sym typeface="Arial"/>
                        </a:rPr>
                        <a:t>Method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i="0" u="none" strike="noStrike" cap="none" dirty="0">
                          <a:solidFill>
                            <a:schemeClr val="accent6"/>
                          </a:solidFill>
                          <a:latin typeface="DM Serif Display"/>
                          <a:ea typeface="DM Serif Display"/>
                          <a:cs typeface="DM Serif Display"/>
                          <a:sym typeface="Arial"/>
                        </a:rPr>
                        <a:t>UADFV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i="0" u="none" strike="noStrike" cap="none" dirty="0">
                          <a:solidFill>
                            <a:schemeClr val="accent6"/>
                          </a:solidFill>
                          <a:latin typeface="DM Serif Display"/>
                          <a:ea typeface="DM Serif Display"/>
                          <a:cs typeface="DM Serif Display"/>
                          <a:sym typeface="Arial"/>
                        </a:rPr>
                        <a:t>FaceForensics++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i="0" u="none" strike="noStrike" cap="none" dirty="0">
                          <a:solidFill>
                            <a:schemeClr val="accent6"/>
                          </a:solidFill>
                          <a:latin typeface="DM Serif Display"/>
                          <a:ea typeface="DM Serif Display"/>
                          <a:cs typeface="DM Serif Display"/>
                          <a:sym typeface="Arial"/>
                        </a:rPr>
                        <a:t>FaceForensics++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350178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i="0" u="none" strike="noStrike" cap="none" dirty="0">
                          <a:solidFill>
                            <a:schemeClr val="accent6"/>
                          </a:solidFill>
                          <a:latin typeface="DM Serif Display"/>
                          <a:ea typeface="DM Serif Display"/>
                          <a:cs typeface="DM Serif Display"/>
                          <a:sym typeface="Arial"/>
                        </a:rPr>
                        <a:t>FaceSwap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b="0" i="0" u="none" strike="noStrike" cap="none" dirty="0">
                          <a:solidFill>
                            <a:schemeClr val="accent6"/>
                          </a:solidFill>
                          <a:latin typeface="DM Serif Display"/>
                          <a:ea typeface="DM Serif Display"/>
                          <a:cs typeface="DM Serif Display"/>
                          <a:sym typeface="Arial"/>
                        </a:rPr>
                        <a:t>Face2Face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7459761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MesoNet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84.3%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96%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92%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5657530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MesoInception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82.4%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98%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93.33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0305584"/>
                  </a:ext>
                </a:extLst>
              </a:tr>
              <a:tr h="2170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Our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Deepfake Classifier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86%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75%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DM Serif Display" panose="020B0604020202020204" charset="0"/>
                        </a:rPr>
                        <a:t>79%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M Serif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133287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71512" y="2622272"/>
            <a:ext cx="729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 performance of our model and other Deepfake detection models on UADFV dataset</a:t>
            </a:r>
          </a:p>
        </p:txBody>
      </p:sp>
    </p:spTree>
    <p:extLst>
      <p:ext uri="{BB962C8B-B14F-4D97-AF65-F5344CB8AC3E}">
        <p14:creationId xmlns:p14="http://schemas.microsoft.com/office/powerpoint/2010/main" val="3695046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642938" y="392900"/>
            <a:ext cx="7749316" cy="10858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4000" dirty="0">
                <a:solidFill>
                  <a:schemeClr val="accent6"/>
                </a:solidFill>
              </a:rPr>
              <a:t>5.1 </a:t>
            </a:r>
            <a:r>
              <a:rPr lang="en-US" sz="4000" dirty="0">
                <a:solidFill>
                  <a:schemeClr val="accent6"/>
                </a:solidFill>
              </a:rPr>
              <a:t>Effects of Data Processing During Classification</a:t>
            </a:r>
            <a:endParaRPr sz="4000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24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" y="1768317"/>
            <a:ext cx="2011680" cy="1463040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63" y="1771059"/>
            <a:ext cx="2011680" cy="1463040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74" y="1771059"/>
            <a:ext cx="2011680" cy="1463040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581208" y="3274617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MTCNN non face region detection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06034" y="3274616"/>
            <a:ext cx="2824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BlazeFace non face region detection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00762" y="3280293"/>
            <a:ext cx="2591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face_recognition non face region detection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595" y="3664104"/>
            <a:ext cx="81463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Times New Roman" panose="02020603050405020304" pitchFamily="18" charset="0"/>
              </a:rPr>
              <a:t>Without preprocessing our models’ accuracy dropped to 69.5 percent, and the loss value increased to</a:t>
            </a: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Times New Roman" panose="02020603050405020304" pitchFamily="18" charset="0"/>
              </a:rPr>
              <a:t>0.4.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0595" y="4355261"/>
            <a:ext cx="86898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To reduce the false positives we used face_recognition as a filter.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9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85776" y="400053"/>
            <a:ext cx="7906478" cy="5472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just"/>
            <a:r>
              <a:rPr lang="en" sz="4000" dirty="0">
                <a:solidFill>
                  <a:schemeClr val="accent6"/>
                </a:solidFill>
              </a:rPr>
              <a:t>6. </a:t>
            </a:r>
            <a:r>
              <a:rPr lang="en-US" sz="4000" dirty="0">
                <a:solidFill>
                  <a:schemeClr val="accent6"/>
                </a:solidFill>
              </a:rPr>
              <a:t>Conclusion and Future Work</a:t>
            </a:r>
            <a:endParaRPr sz="4000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" name="Rectangle 1"/>
          <p:cNvSpPr/>
          <p:nvPr/>
        </p:nvSpPr>
        <p:spPr>
          <a:xfrm>
            <a:off x="485776" y="1140811"/>
            <a:ext cx="19656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6.1 Conclusion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60796" y="1764669"/>
            <a:ext cx="81295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We have designed and developed a generalized </a:t>
            </a: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Times New Roman" panose="02020603050405020304" pitchFamily="18" charset="0"/>
              </a:rPr>
              <a:t>model</a:t>
            </a: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 for Deepfake video detection using CNNs </a:t>
            </a:r>
            <a:r>
              <a:rPr lang="en-US" sz="2200" dirty="0" err="1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andViT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0796" y="2638481"/>
            <a:ext cx="79795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AutoNum type="arabicParenR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We gave equal emphasis on our data preprocessing during training and classification. </a:t>
            </a:r>
          </a:p>
          <a:p>
            <a:pPr marL="457200" indent="-457200">
              <a:buClr>
                <a:schemeClr val="bg1"/>
              </a:buClr>
              <a:buAutoNum type="arabicParenR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We used the largest available dataset for Deepfake detection. </a:t>
            </a:r>
            <a:endParaRPr lang="en-US" sz="20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0796" y="3718798"/>
            <a:ext cx="77314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Our new Deepfake detection model has the potential to be used in the detection of Deepfakes intended for malicious intents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73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85776" y="400053"/>
            <a:ext cx="7906478" cy="5472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just"/>
            <a:r>
              <a:rPr lang="en" sz="4000" dirty="0">
                <a:solidFill>
                  <a:schemeClr val="accent6"/>
                </a:solidFill>
              </a:rPr>
              <a:t>6.2 </a:t>
            </a:r>
            <a:r>
              <a:rPr lang="en-US" sz="4000" dirty="0">
                <a:solidFill>
                  <a:schemeClr val="accent6"/>
                </a:solidFill>
              </a:rPr>
              <a:t>Contribution</a:t>
            </a:r>
            <a:endParaRPr sz="4000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26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00294" y="900361"/>
            <a:ext cx="8059803" cy="555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contribution of this thesis work are: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2275" y="1466390"/>
            <a:ext cx="81930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Generalized Deepfake detection model that detects Deepfakes with 93 percent accuracy on the DFDC dataset. </a:t>
            </a:r>
          </a:p>
        </p:txBody>
      </p:sp>
      <p:sp>
        <p:nvSpPr>
          <p:cNvPr id="5" name="Rectangle 4"/>
          <p:cNvSpPr/>
          <p:nvPr/>
        </p:nvSpPr>
        <p:spPr>
          <a:xfrm>
            <a:off x="612275" y="2568610"/>
            <a:ext cx="84316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Our Deepfake detection model is capable of detecting Deepfakes in various settings.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12275" y="3784930"/>
            <a:ext cx="85986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Data preprocessing during training and classification enhances Deepfake detection model accuracy.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6424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85776" y="400053"/>
            <a:ext cx="7906478" cy="5472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r"/>
            <a:r>
              <a:rPr lang="en" sz="4000" dirty="0">
                <a:solidFill>
                  <a:schemeClr val="accent6"/>
                </a:solidFill>
              </a:rPr>
              <a:t>6.2 </a:t>
            </a:r>
            <a:r>
              <a:rPr lang="en-US" sz="4000" dirty="0">
                <a:solidFill>
                  <a:schemeClr val="accent6"/>
                </a:solidFill>
              </a:rPr>
              <a:t>CONT…</a:t>
            </a:r>
            <a:endParaRPr sz="4000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27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-8863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12275" y="1337470"/>
            <a:ext cx="8353424" cy="1063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Adding padding to the face region at prediction time increases Deepfake detection accuracy.</a:t>
            </a:r>
          </a:p>
        </p:txBody>
      </p:sp>
      <p:sp>
        <p:nvSpPr>
          <p:cNvPr id="9" name="Rectangle 8"/>
          <p:cNvSpPr/>
          <p:nvPr/>
        </p:nvSpPr>
        <p:spPr>
          <a:xfrm>
            <a:off x="612275" y="2544701"/>
            <a:ext cx="8393842" cy="1063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Choice of a face detection algorithms can affect a Deepfake detection model’s accuracy. 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ctrTitle" idx="4294967295"/>
          </p:nvPr>
        </p:nvSpPr>
        <p:spPr>
          <a:xfrm>
            <a:off x="1321599" y="2066306"/>
            <a:ext cx="6826562" cy="94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6"/>
                </a:solidFill>
              </a:rPr>
              <a:t>Thank You</a:t>
            </a:r>
            <a:endParaRPr sz="7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378594" y="419100"/>
            <a:ext cx="8013660" cy="5179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/>
                </a:solidFill>
              </a:rPr>
              <a:t>1. Introduction</a:t>
            </a:r>
            <a:endParaRPr sz="4400"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78594" y="2206081"/>
            <a:ext cx="4845413" cy="5372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Deepfakes - CGI, Education, Arts[2].</a:t>
            </a:r>
            <a:endParaRPr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0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72823" y="1077552"/>
            <a:ext cx="39444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Deepfakes are difficult to distinguish from real digital videos [1].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823" y="2688887"/>
            <a:ext cx="4545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Deepfakes - for malicious purposes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2823" y="3501545"/>
            <a:ext cx="44028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Deepfakes – can cause harm to people, political institutions and society.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9876A-DF13-47A0-B0C8-D06E3D60C5AD}"/>
              </a:ext>
            </a:extLst>
          </p:cNvPr>
          <p:cNvSpPr/>
          <p:nvPr/>
        </p:nvSpPr>
        <p:spPr>
          <a:xfrm>
            <a:off x="13630" y="4572000"/>
            <a:ext cx="8598355" cy="515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800" dirty="0"/>
              <a:t>[1] Bobby Chesney and Danielle Citron, "Deep Fakes A Looming Challenge for Privacy, Democracy, and National Security," 2019. [Online]. Available: https://ssrn.com/abstract=3213954. [Accessed 28 October 2019].</a:t>
            </a:r>
          </a:p>
          <a:p>
            <a:r>
              <a:rPr lang="en-US" sz="800" dirty="0"/>
              <a:t>[2] </a:t>
            </a:r>
            <a:r>
              <a:rPr lang="en-US" sz="800" dirty="0" err="1"/>
              <a:t>Umur</a:t>
            </a:r>
            <a:r>
              <a:rPr lang="en-US" sz="800" dirty="0"/>
              <a:t> </a:t>
            </a:r>
            <a:r>
              <a:rPr lang="en-US" sz="800" dirty="0" err="1"/>
              <a:t>Aybars</a:t>
            </a:r>
            <a:r>
              <a:rPr lang="en-US" sz="800" dirty="0"/>
              <a:t> </a:t>
            </a:r>
            <a:r>
              <a:rPr lang="en-US" sz="800" dirty="0" err="1"/>
              <a:t>Ciftci</a:t>
            </a:r>
            <a:r>
              <a:rPr lang="en-US" sz="800" dirty="0"/>
              <a:t>, </a:t>
            </a:r>
            <a:r>
              <a:rPr lang="en-US" sz="800" dirty="0" err="1"/>
              <a:t>Ilke</a:t>
            </a:r>
            <a:r>
              <a:rPr lang="en-US" sz="800" dirty="0"/>
              <a:t> </a:t>
            </a:r>
            <a:r>
              <a:rPr lang="en-US" sz="800" dirty="0" err="1"/>
              <a:t>Demir</a:t>
            </a:r>
            <a:r>
              <a:rPr lang="en-US" sz="800" dirty="0"/>
              <a:t> and </a:t>
            </a:r>
            <a:r>
              <a:rPr lang="en-US" sz="800" dirty="0" err="1"/>
              <a:t>Lijun</a:t>
            </a:r>
            <a:r>
              <a:rPr lang="en-US" sz="800" dirty="0"/>
              <a:t> Yin, "</a:t>
            </a:r>
            <a:r>
              <a:rPr lang="en-US" sz="800" dirty="0" err="1"/>
              <a:t>FakeCatcher</a:t>
            </a:r>
            <a:r>
              <a:rPr lang="en-US" sz="800" dirty="0"/>
              <a:t>: Detection of Synthetic Portrait Videos using Biological Signals," </a:t>
            </a:r>
            <a:r>
              <a:rPr lang="en-US" sz="800" dirty="0" err="1"/>
              <a:t>arXiv</a:t>
            </a:r>
            <a:r>
              <a:rPr lang="en-US" sz="800" dirty="0"/>
              <a:t> preprint rXiv:1901.02212v2, August 2019.</a:t>
            </a:r>
          </a:p>
          <a:p>
            <a:r>
              <a:rPr lang="en-US" sz="800" dirty="0"/>
              <a:t>[3] Generated Media, Inc., "Gallery of AI Generated Faces," 2019. [Online]. Available: https://generated.photos/faces.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77838" y="2711747"/>
            <a:ext cx="3598461" cy="1784053"/>
            <a:chOff x="5277838" y="2688887"/>
            <a:chExt cx="3598461" cy="19331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838" y="2688887"/>
              <a:ext cx="3598461" cy="16723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flipH="1">
              <a:off x="6079896" y="4314255"/>
              <a:ext cx="2407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DM Serif Display" panose="020B0604020202020204" charset="0"/>
                </a:rPr>
                <a:t>Deepfake of Ronald Reagan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20892" y="877947"/>
            <a:ext cx="2186940" cy="1851318"/>
            <a:chOff x="5096537" y="873405"/>
            <a:chExt cx="2186940" cy="1851318"/>
          </a:xfrm>
        </p:grpSpPr>
        <p:grpSp>
          <p:nvGrpSpPr>
            <p:cNvPr id="17" name="Group 16"/>
            <p:cNvGrpSpPr/>
            <p:nvPr/>
          </p:nvGrpSpPr>
          <p:grpSpPr>
            <a:xfrm>
              <a:off x="5277838" y="873405"/>
              <a:ext cx="1604117" cy="1495558"/>
              <a:chOff x="5318955" y="916039"/>
              <a:chExt cx="1604117" cy="1495787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70" t="207" r="19528" b="75975"/>
              <a:stretch/>
            </p:blipFill>
            <p:spPr>
              <a:xfrm>
                <a:off x="5333924" y="916039"/>
                <a:ext cx="1574180" cy="69051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989" t="50821" r="19801" b="24908"/>
              <a:stretch/>
            </p:blipFill>
            <p:spPr>
              <a:xfrm>
                <a:off x="5318955" y="1721308"/>
                <a:ext cx="1604117" cy="69051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5096537" y="2416946"/>
              <a:ext cx="2186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DM Serif Display" panose="020B0604020202020204" charset="0"/>
                </a:rPr>
                <a:t>Deepfake Barak Obama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29861" y="895675"/>
            <a:ext cx="2217995" cy="1821966"/>
            <a:chOff x="6969813" y="903885"/>
            <a:chExt cx="2217995" cy="18219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003"/>
            <a:stretch/>
          </p:blipFill>
          <p:spPr>
            <a:xfrm>
              <a:off x="7086600" y="903885"/>
              <a:ext cx="1789699" cy="1495558"/>
            </a:xfrm>
            <a:prstGeom prst="rect">
              <a:avLst/>
            </a:prstGeom>
            <a:ln w="25400"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 flipH="1">
              <a:off x="6969813" y="2418074"/>
              <a:ext cx="2217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DM Serif Display" panose="020B0604020202020204" charset="0"/>
                </a:rPr>
                <a:t>Generated Deepfakes [3]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build="p"/>
      <p:bldP spid="9" grpId="0"/>
      <p:bldP spid="7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378594" y="419100"/>
            <a:ext cx="8013660" cy="5636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/>
                </a:solidFill>
              </a:rPr>
              <a:t>1. CONT...</a:t>
            </a:r>
            <a:endParaRPr sz="4400"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03866" y="3052479"/>
            <a:ext cx="8593957" cy="1185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Two weaknesses of current Deepfake detection [6, 7]: </a:t>
            </a:r>
          </a:p>
          <a:p>
            <a:pPr marL="342900" indent="-342900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Data preprocessing - </a:t>
            </a: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Less emphasis on data preprocessing</a:t>
            </a:r>
          </a:p>
          <a:p>
            <a:pPr marL="342900" indent="-342900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Generality - Focus on a specific Deepfake generation techniques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0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1;p19"/>
          <p:cNvSpPr txBox="1">
            <a:spLocks/>
          </p:cNvSpPr>
          <p:nvPr/>
        </p:nvSpPr>
        <p:spPr>
          <a:xfrm>
            <a:off x="370338" y="974688"/>
            <a:ext cx="4332978" cy="61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There are different mechanisms to detect Deepfake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2871" y="2040355"/>
            <a:ext cx="46578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a-DK" sz="2200" dirty="0">
                <a:solidFill>
                  <a:schemeClr val="bg1"/>
                </a:solidFill>
                <a:latin typeface="DM Serif Display" panose="020B0604020202020204" charset="0"/>
              </a:rPr>
              <a:t>Konstantinos et al. [5] - </a:t>
            </a: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mimic eye blinking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61614" y="1033840"/>
            <a:ext cx="3937115" cy="1960685"/>
            <a:chOff x="1951419" y="206735"/>
            <a:chExt cx="5239956" cy="27340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1787" b="69846"/>
            <a:stretch/>
          </p:blipFill>
          <p:spPr>
            <a:xfrm>
              <a:off x="1952625" y="206735"/>
              <a:ext cx="5238750" cy="139147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t="49903" b="22028"/>
            <a:stretch/>
          </p:blipFill>
          <p:spPr>
            <a:xfrm>
              <a:off x="1951419" y="1563890"/>
              <a:ext cx="5238750" cy="1376901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306606" y="1641284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a-DK" sz="2200" dirty="0">
                <a:solidFill>
                  <a:schemeClr val="bg1"/>
                </a:solidFill>
                <a:latin typeface="DM Serif Display" panose="020B0604020202020204" charset="0"/>
              </a:rPr>
              <a:t>Yuezun et al. [4] - </a:t>
            </a: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Eye blinking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29876A-DF13-47A0-B0C8-D06E3D60C5AD}"/>
              </a:ext>
            </a:extLst>
          </p:cNvPr>
          <p:cNvSpPr/>
          <p:nvPr/>
        </p:nvSpPr>
        <p:spPr>
          <a:xfrm>
            <a:off x="13630" y="4261088"/>
            <a:ext cx="8637389" cy="83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800" dirty="0"/>
              <a:t>[4] </a:t>
            </a:r>
            <a:r>
              <a:rPr lang="en-US" sz="800" dirty="0" err="1"/>
              <a:t>Yuezun</a:t>
            </a:r>
            <a:r>
              <a:rPr lang="en-US" sz="800" dirty="0"/>
              <a:t> Li, Ming-</a:t>
            </a:r>
            <a:r>
              <a:rPr lang="en-US" sz="800" dirty="0" err="1"/>
              <a:t>Ching</a:t>
            </a:r>
            <a:r>
              <a:rPr lang="en-US" sz="800" dirty="0"/>
              <a:t> Chang and </a:t>
            </a:r>
            <a:r>
              <a:rPr lang="en-US" sz="800" dirty="0" err="1"/>
              <a:t>Siwei</a:t>
            </a:r>
            <a:r>
              <a:rPr lang="en-US" sz="800" dirty="0"/>
              <a:t> </a:t>
            </a:r>
            <a:r>
              <a:rPr lang="en-US" sz="800" dirty="0" err="1"/>
              <a:t>Lyu</a:t>
            </a:r>
            <a:r>
              <a:rPr lang="en-US" sz="800" dirty="0"/>
              <a:t>, "In </a:t>
            </a:r>
            <a:r>
              <a:rPr lang="en-US" sz="800" dirty="0" err="1"/>
              <a:t>Ictu</a:t>
            </a:r>
            <a:r>
              <a:rPr lang="en-US" sz="800" dirty="0"/>
              <a:t> Oculi: Exposing A Generated Fake Face Videos by Detecting Eye Blinking," </a:t>
            </a:r>
            <a:r>
              <a:rPr lang="en-US" sz="800" dirty="0" err="1"/>
              <a:t>arXiv</a:t>
            </a:r>
            <a:r>
              <a:rPr lang="en-US" sz="800" dirty="0"/>
              <a:t> preprint arXiv:1806.02877v2, 2018.</a:t>
            </a:r>
          </a:p>
          <a:p>
            <a:r>
              <a:rPr lang="en-US" sz="800" dirty="0"/>
              <a:t>[5] Konstantinos </a:t>
            </a:r>
            <a:r>
              <a:rPr lang="en-US" sz="800" dirty="0" err="1"/>
              <a:t>Vougioukas</a:t>
            </a:r>
            <a:r>
              <a:rPr lang="en-US" sz="800" dirty="0"/>
              <a:t>, Stavros Petridis and Maja </a:t>
            </a:r>
            <a:r>
              <a:rPr lang="en-US" sz="800" dirty="0" err="1"/>
              <a:t>Pantic</a:t>
            </a:r>
            <a:r>
              <a:rPr lang="en-US" sz="800" dirty="0"/>
              <a:t>, "Realistic Speech-Driven Facial Animation with GANs," International Journal of Computer Vision, vol. 128, p. 1398–1413, May 2020.</a:t>
            </a:r>
          </a:p>
          <a:p>
            <a:r>
              <a:rPr lang="en-US" sz="800" dirty="0"/>
              <a:t>[6] Joshua </a:t>
            </a:r>
            <a:r>
              <a:rPr lang="en-US" sz="800" dirty="0" err="1"/>
              <a:t>Brockschmidt</a:t>
            </a:r>
            <a:r>
              <a:rPr lang="en-US" sz="800" dirty="0"/>
              <a:t>, </a:t>
            </a:r>
            <a:r>
              <a:rPr lang="en-US" sz="800" dirty="0" err="1"/>
              <a:t>Jiacheng</a:t>
            </a:r>
            <a:r>
              <a:rPr lang="en-US" sz="800" dirty="0"/>
              <a:t> Shang and </a:t>
            </a:r>
            <a:r>
              <a:rPr lang="en-US" sz="800" dirty="0" err="1"/>
              <a:t>Jie</a:t>
            </a:r>
            <a:r>
              <a:rPr lang="en-US" sz="800" dirty="0"/>
              <a:t> Wu, "On the Generality of Facial Forgery Detection," in 2019 IEEE 16th International Conference on Mobile Ad Hoc and Sensor Systems Workshops (MASSW), Monterey, CA, USA, IEEE, 2019, pp. 43-47.</a:t>
            </a:r>
          </a:p>
          <a:p>
            <a:r>
              <a:rPr lang="en-US" sz="800" dirty="0"/>
              <a:t>[7] </a:t>
            </a:r>
            <a:r>
              <a:rPr lang="en-US" sz="800" dirty="0" err="1"/>
              <a:t>Polychronis</a:t>
            </a:r>
            <a:r>
              <a:rPr lang="en-US" sz="800" dirty="0"/>
              <a:t> </a:t>
            </a:r>
            <a:r>
              <a:rPr lang="en-US" sz="800" dirty="0" err="1"/>
              <a:t>Charitidis</a:t>
            </a:r>
            <a:r>
              <a:rPr lang="en-US" sz="800" dirty="0"/>
              <a:t>, </a:t>
            </a:r>
            <a:r>
              <a:rPr lang="en-US" sz="800" dirty="0" err="1"/>
              <a:t>Giorgos</a:t>
            </a:r>
            <a:r>
              <a:rPr lang="en-US" sz="800" dirty="0"/>
              <a:t> </a:t>
            </a:r>
            <a:r>
              <a:rPr lang="en-US" sz="800" dirty="0" err="1"/>
              <a:t>Kordopatis-Zilos</a:t>
            </a:r>
            <a:r>
              <a:rPr lang="en-US" sz="800" dirty="0"/>
              <a:t>, </a:t>
            </a:r>
            <a:r>
              <a:rPr lang="en-US" sz="800" dirty="0" err="1"/>
              <a:t>Symeon</a:t>
            </a:r>
            <a:r>
              <a:rPr lang="en-US" sz="800" dirty="0"/>
              <a:t> Papadopoulos and </a:t>
            </a:r>
            <a:r>
              <a:rPr lang="en-US" sz="800" dirty="0" err="1"/>
              <a:t>Ioannis</a:t>
            </a:r>
            <a:r>
              <a:rPr lang="en-US" sz="800" dirty="0"/>
              <a:t> </a:t>
            </a:r>
            <a:r>
              <a:rPr lang="en-US" sz="800" dirty="0" err="1"/>
              <a:t>Kompatsiaris</a:t>
            </a:r>
            <a:r>
              <a:rPr lang="en-US" sz="800" dirty="0"/>
              <a:t>, "A Face Preprocessing Approach For Improved Deepfake Detection," arXiv:2006.07084v1, June 2020.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build="p"/>
      <p:bldP spid="14" grpId="0"/>
      <p:bldP spid="7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378594" y="419100"/>
            <a:ext cx="8013660" cy="54845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/>
                </a:solidFill>
              </a:rPr>
              <a:t>1. CONT...</a:t>
            </a:r>
            <a:endParaRPr sz="4400" dirty="0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0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1;p19"/>
          <p:cNvSpPr txBox="1">
            <a:spLocks/>
          </p:cNvSpPr>
          <p:nvPr/>
        </p:nvSpPr>
        <p:spPr>
          <a:xfrm>
            <a:off x="374194" y="1093633"/>
            <a:ext cx="8512629" cy="8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We believe that there is a need to develop a general model that distinguishes current Deepfake artifacts and is trained on large datasets to learn as many Deepfake artifacts as possible.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1872" y="3937497"/>
            <a:ext cx="85949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Hence, we propose a generalized architecture to detect Deepfake videos using Convolutional Vision Transformer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09599" y="2256661"/>
            <a:ext cx="7782655" cy="1587577"/>
            <a:chOff x="609599" y="2256661"/>
            <a:chExt cx="7782655" cy="1587577"/>
          </a:xfrm>
        </p:grpSpPr>
        <p:grpSp>
          <p:nvGrpSpPr>
            <p:cNvPr id="34" name="Group 33"/>
            <p:cNvGrpSpPr/>
            <p:nvPr/>
          </p:nvGrpSpPr>
          <p:grpSpPr>
            <a:xfrm>
              <a:off x="609599" y="2256661"/>
              <a:ext cx="7699514" cy="1243807"/>
              <a:chOff x="374194" y="2048906"/>
              <a:chExt cx="8512629" cy="203857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194" y="313556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9668" y="20774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8648" y="313556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1562" y="20925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158" y="314412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1325" y="317308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6244" y="209061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1403" y="31204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0223" y="206923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913" y="314412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0223" y="313556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1595" y="20925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9668" y="317308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913" y="20999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2423" y="20489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202" y="205693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1136839" y="3505684"/>
              <a:ext cx="72554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  <a:latin typeface="DM Serif Display" panose="020B0604020202020204" charset="0"/>
                </a:rPr>
                <a:t>Facial images in various environmental  settings, skin color, and gender.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599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378594" y="426720"/>
            <a:ext cx="8013660" cy="51035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accent6"/>
                </a:solidFill>
              </a:rPr>
              <a:t>1.1 Motivation</a:t>
            </a:r>
            <a:endParaRPr sz="4400" dirty="0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0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1;p19"/>
          <p:cNvSpPr txBox="1">
            <a:spLocks/>
          </p:cNvSpPr>
          <p:nvPr/>
        </p:nvSpPr>
        <p:spPr>
          <a:xfrm>
            <a:off x="374194" y="985930"/>
            <a:ext cx="8512629" cy="154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Deepfakes  - humiliate, blackmail, </a:t>
            </a:r>
          </a:p>
          <a:p>
            <a:r>
              <a:rPr lang="en-US" sz="2200" dirty="0">
                <a:solidFill>
                  <a:schemeClr val="bg1"/>
                </a:solidFill>
              </a:rPr>
              <a:t>                               misinforms, and defame a particular subject.</a:t>
            </a:r>
          </a:p>
          <a:p>
            <a:r>
              <a:rPr lang="en-US" sz="2200" dirty="0">
                <a:solidFill>
                  <a:schemeClr val="bg1"/>
                </a:solidFill>
              </a:rPr>
              <a:t>                               propaganda, scam</a:t>
            </a:r>
          </a:p>
          <a:p>
            <a:r>
              <a:rPr lang="en-US" sz="2200" dirty="0">
                <a:solidFill>
                  <a:schemeClr val="bg1"/>
                </a:solidFill>
              </a:rPr>
              <a:t>                               alter CT and MRI scans.</a:t>
            </a:r>
          </a:p>
          <a:p>
            <a:r>
              <a:rPr lang="en-US" sz="2200" dirty="0">
                <a:solidFill>
                  <a:schemeClr val="bg1"/>
                </a:solidFill>
              </a:rPr>
              <a:t>                               fingerprints to unlock multiple users’ devices.</a:t>
            </a:r>
          </a:p>
        </p:txBody>
      </p:sp>
      <p:sp>
        <p:nvSpPr>
          <p:cNvPr id="2" name="Rectangle 1"/>
          <p:cNvSpPr/>
          <p:nvPr/>
        </p:nvSpPr>
        <p:spPr>
          <a:xfrm>
            <a:off x="255499" y="2640796"/>
            <a:ext cx="866977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Current detection mechanism: omit their data preprocessing</a:t>
            </a:r>
          </a:p>
          <a:p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                                                                      use very little dataset and </a:t>
            </a:r>
          </a:p>
          <a:p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                                                                      lack of generalized approach.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499" y="3795574"/>
            <a:ext cx="85126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Our work aims to design and develop</a:t>
            </a: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 general Deepfake detection technique trained on more than 300,000 images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43812" y="420555"/>
            <a:ext cx="7948442" cy="6166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400" dirty="0">
                <a:solidFill>
                  <a:schemeClr val="accent6"/>
                </a:solidFill>
              </a:rPr>
              <a:t>1.2 </a:t>
            </a:r>
            <a:r>
              <a:rPr lang="en-US" sz="4400" dirty="0">
                <a:solidFill>
                  <a:schemeClr val="accent6"/>
                </a:solidFill>
              </a:rPr>
              <a:t>Statement of the problem</a:t>
            </a:r>
            <a:endParaRPr sz="4400" dirty="0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0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88470" y="1142041"/>
            <a:ext cx="50577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Deepfake poses an imminent threat.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470" y="1585695"/>
            <a:ext cx="69573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It is blurring the line between what is real and fake.</a:t>
            </a:r>
            <a:endParaRPr lang="en-US" sz="22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96380" y="2321792"/>
            <a:ext cx="8266202" cy="1480733"/>
            <a:chOff x="396380" y="2246842"/>
            <a:chExt cx="8266202" cy="14807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80" y="2248820"/>
              <a:ext cx="1463040" cy="14630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503" y="2248820"/>
              <a:ext cx="1463040" cy="14630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961" y="2248820"/>
              <a:ext cx="1463040" cy="14630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7419" y="2264535"/>
              <a:ext cx="1463040" cy="14630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542" y="2246842"/>
              <a:ext cx="1463040" cy="14630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8" name="TextBox 17"/>
          <p:cNvSpPr txBox="1"/>
          <p:nvPr/>
        </p:nvSpPr>
        <p:spPr>
          <a:xfrm>
            <a:off x="3028012" y="3940762"/>
            <a:ext cx="394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DM Serif Display" panose="020B0604020202020204" charset="0"/>
              </a:rPr>
              <a:t>Images generated by STYLEGAN </a:t>
            </a:r>
            <a:r>
              <a:rPr lang="en-US" sz="1800" dirty="0">
                <a:solidFill>
                  <a:schemeClr val="bg1"/>
                </a:solidFill>
                <a:latin typeface="DM Serif Display" panose="020B0604020202020204" charset="0"/>
              </a:rPr>
              <a:t>[8]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29876A-DF13-47A0-B0C8-D06E3D60C5AD}"/>
              </a:ext>
            </a:extLst>
          </p:cNvPr>
          <p:cNvSpPr/>
          <p:nvPr/>
        </p:nvSpPr>
        <p:spPr>
          <a:xfrm>
            <a:off x="13630" y="4853941"/>
            <a:ext cx="8598355" cy="217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800" dirty="0"/>
              <a:t>[8] </a:t>
            </a:r>
            <a:r>
              <a:rPr lang="en-US" sz="800" dirty="0" err="1"/>
              <a:t>Tero</a:t>
            </a:r>
            <a:r>
              <a:rPr lang="en-US" sz="800" dirty="0"/>
              <a:t> </a:t>
            </a:r>
            <a:r>
              <a:rPr lang="en-US" sz="800" dirty="0" err="1"/>
              <a:t>Karras</a:t>
            </a:r>
            <a:r>
              <a:rPr lang="en-US" sz="800" dirty="0"/>
              <a:t>, </a:t>
            </a:r>
            <a:r>
              <a:rPr lang="en-US" sz="800" dirty="0" err="1"/>
              <a:t>Samuli</a:t>
            </a:r>
            <a:r>
              <a:rPr lang="en-US" sz="800" dirty="0"/>
              <a:t> </a:t>
            </a:r>
            <a:r>
              <a:rPr lang="en-US" sz="800" dirty="0" err="1"/>
              <a:t>Laine</a:t>
            </a:r>
            <a:r>
              <a:rPr lang="en-US" sz="800" dirty="0"/>
              <a:t> and </a:t>
            </a:r>
            <a:r>
              <a:rPr lang="en-US" sz="800" dirty="0" err="1"/>
              <a:t>Timo</a:t>
            </a:r>
            <a:r>
              <a:rPr lang="en-US" sz="800" dirty="0"/>
              <a:t> </a:t>
            </a:r>
            <a:r>
              <a:rPr lang="en-US" sz="800" dirty="0" err="1"/>
              <a:t>Aila</a:t>
            </a:r>
            <a:r>
              <a:rPr lang="en-US" sz="800" dirty="0"/>
              <a:t>, "A Style-Based Generator Architecture for Generative Adversarial Networks," arXiv:1812.04948, December 2018. </a:t>
            </a:r>
          </a:p>
        </p:txBody>
      </p:sp>
    </p:spTree>
    <p:extLst>
      <p:ext uri="{BB962C8B-B14F-4D97-AF65-F5344CB8AC3E}">
        <p14:creationId xmlns:p14="http://schemas.microsoft.com/office/powerpoint/2010/main" val="262470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43812" y="426719"/>
            <a:ext cx="7948442" cy="5495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r"/>
            <a:r>
              <a:rPr lang="en-US" sz="4000" dirty="0">
                <a:solidFill>
                  <a:schemeClr val="accent6"/>
                </a:solidFill>
              </a:rPr>
              <a:t>1.2 CONT...</a:t>
            </a:r>
            <a:endParaRPr sz="4000" dirty="0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0"/>
            <a:ext cx="751746" cy="779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5055192" y="1402977"/>
            <a:ext cx="3892022" cy="2824301"/>
            <a:chOff x="4817295" y="1549618"/>
            <a:chExt cx="4129920" cy="3246796"/>
          </a:xfrm>
        </p:grpSpPr>
        <p:grpSp>
          <p:nvGrpSpPr>
            <p:cNvPr id="3" name="Group 2"/>
            <p:cNvGrpSpPr/>
            <p:nvPr/>
          </p:nvGrpSpPr>
          <p:grpSpPr>
            <a:xfrm>
              <a:off x="4817295" y="1549618"/>
              <a:ext cx="4129920" cy="2877464"/>
              <a:chOff x="671929" y="1587532"/>
              <a:chExt cx="4129920" cy="287746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929" y="1625446"/>
                <a:ext cx="1216152" cy="121615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4501" y="1625446"/>
                <a:ext cx="1216152" cy="121615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929" y="3248844"/>
                <a:ext cx="1216152" cy="121615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4501" y="3248844"/>
                <a:ext cx="1216152" cy="121615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5697" y="1587532"/>
                <a:ext cx="1216152" cy="121615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5697" y="3236136"/>
                <a:ext cx="1216152" cy="121615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5016854" y="2802069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DM Serif Display" panose="020B0604020202020204" charset="0"/>
                </a:rPr>
                <a:t>1</a:t>
              </a:r>
              <a:endParaRPr lang="en-US" b="1" dirty="0">
                <a:solidFill>
                  <a:schemeClr val="bg1"/>
                </a:solidFill>
                <a:latin typeface="DM Serif Display" panose="020B06040202020202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34901" y="284159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DM Serif Display" panose="020B0604020202020204" charset="0"/>
                </a:rPr>
                <a:t>2</a:t>
              </a:r>
              <a:endParaRPr lang="en-US" b="1" dirty="0">
                <a:solidFill>
                  <a:schemeClr val="bg1"/>
                </a:solidFill>
                <a:latin typeface="DM Serif Display" panose="020B06040202020202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81939" y="286096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DM Serif Display" panose="020B0604020202020204" charset="0"/>
                </a:rPr>
                <a:t>3</a:t>
              </a:r>
              <a:endParaRPr lang="en-US" b="1" dirty="0">
                <a:solidFill>
                  <a:schemeClr val="bg1"/>
                </a:solidFill>
                <a:latin typeface="DM Serif Display" panose="020B06040202020202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29158" y="43859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DM Serif Display" panose="020B0604020202020204" charset="0"/>
                </a:rPr>
                <a:t>4</a:t>
              </a:r>
              <a:endParaRPr lang="en-US" b="1" dirty="0">
                <a:solidFill>
                  <a:schemeClr val="bg1"/>
                </a:solidFill>
                <a:latin typeface="DM Serif Display" panose="020B06040202020202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83419" y="442708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DM Serif Display" panose="020B0604020202020204" charset="0"/>
                </a:rPr>
                <a:t>5</a:t>
              </a:r>
              <a:endParaRPr lang="en-US" b="1" dirty="0">
                <a:solidFill>
                  <a:schemeClr val="bg1"/>
                </a:solidFill>
                <a:latin typeface="DM Serif Display" panose="020B06040202020202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31082" y="441233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DM Serif Display" panose="020B0604020202020204" charset="0"/>
                </a:rPr>
                <a:t>6</a:t>
              </a:r>
              <a:endParaRPr lang="en-US" b="1" dirty="0">
                <a:solidFill>
                  <a:schemeClr val="bg1"/>
                </a:solidFill>
                <a:latin typeface="DM Serif Display" panose="020B060402020202020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14088" y="1192335"/>
            <a:ext cx="46922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Deepfake detection approaches: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25371" y="4141377"/>
            <a:ext cx="32223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Inconsistent artifacts in Deepfakes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29876A-DF13-47A0-B0C8-D06E3D60C5AD}"/>
              </a:ext>
            </a:extLst>
          </p:cNvPr>
          <p:cNvSpPr/>
          <p:nvPr/>
        </p:nvSpPr>
        <p:spPr>
          <a:xfrm>
            <a:off x="13630" y="4555193"/>
            <a:ext cx="8598355" cy="519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800" dirty="0"/>
              <a:t>[4] </a:t>
            </a:r>
            <a:r>
              <a:rPr lang="en-US" sz="800" dirty="0" err="1"/>
              <a:t>Yuezun</a:t>
            </a:r>
            <a:r>
              <a:rPr lang="en-US" sz="800" dirty="0"/>
              <a:t> Li, Ming-</a:t>
            </a:r>
            <a:r>
              <a:rPr lang="en-US" sz="800" dirty="0" err="1"/>
              <a:t>Ching</a:t>
            </a:r>
            <a:r>
              <a:rPr lang="en-US" sz="800" dirty="0"/>
              <a:t> Chang and </a:t>
            </a:r>
            <a:r>
              <a:rPr lang="en-US" sz="800" dirty="0" err="1"/>
              <a:t>Siwei</a:t>
            </a:r>
            <a:r>
              <a:rPr lang="en-US" sz="800" dirty="0"/>
              <a:t> </a:t>
            </a:r>
            <a:r>
              <a:rPr lang="en-US" sz="800" dirty="0" err="1"/>
              <a:t>Lyu</a:t>
            </a:r>
            <a:r>
              <a:rPr lang="en-US" sz="800" dirty="0"/>
              <a:t>, "In </a:t>
            </a:r>
            <a:r>
              <a:rPr lang="en-US" sz="800" dirty="0" err="1"/>
              <a:t>Ictu</a:t>
            </a:r>
            <a:r>
              <a:rPr lang="en-US" sz="800" dirty="0"/>
              <a:t> Oculi: Exposing A Generated Fake Face Videos by Detecting Eye Blinking," </a:t>
            </a:r>
            <a:r>
              <a:rPr lang="en-US" sz="800" dirty="0" err="1"/>
              <a:t>arXiv</a:t>
            </a:r>
            <a:r>
              <a:rPr lang="en-US" sz="800" dirty="0"/>
              <a:t> preprint arXiv:1806.02877v2, 2018.</a:t>
            </a:r>
          </a:p>
          <a:p>
            <a:pPr>
              <a:buClr>
                <a:schemeClr val="bg1"/>
              </a:buClr>
            </a:pPr>
            <a:r>
              <a:rPr lang="en-US" sz="800" dirty="0"/>
              <a:t>[9] </a:t>
            </a:r>
            <a:r>
              <a:rPr lang="en-US" sz="800" dirty="0" err="1"/>
              <a:t>Thanh</a:t>
            </a:r>
            <a:r>
              <a:rPr lang="en-US" sz="800" dirty="0"/>
              <a:t> </a:t>
            </a:r>
            <a:r>
              <a:rPr lang="en-US" sz="800" dirty="0" err="1"/>
              <a:t>Thi</a:t>
            </a:r>
            <a:r>
              <a:rPr lang="en-US" sz="800" dirty="0"/>
              <a:t> Nguyen, </a:t>
            </a:r>
            <a:r>
              <a:rPr lang="en-US" sz="800" dirty="0" err="1"/>
              <a:t>Cuong</a:t>
            </a:r>
            <a:r>
              <a:rPr lang="en-US" sz="800" dirty="0"/>
              <a:t> M. Nguyen, Dung Tien Nguyen, </a:t>
            </a:r>
            <a:r>
              <a:rPr lang="en-US" sz="800" dirty="0" err="1"/>
              <a:t>Duc</a:t>
            </a:r>
            <a:r>
              <a:rPr lang="en-US" sz="800" dirty="0"/>
              <a:t> </a:t>
            </a:r>
            <a:r>
              <a:rPr lang="en-US" sz="800" dirty="0" err="1"/>
              <a:t>Thanh</a:t>
            </a:r>
            <a:r>
              <a:rPr lang="en-US" sz="800" dirty="0"/>
              <a:t> Nguyen and </a:t>
            </a:r>
            <a:r>
              <a:rPr lang="en-US" sz="800" dirty="0" err="1"/>
              <a:t>Saeid</a:t>
            </a:r>
            <a:r>
              <a:rPr lang="en-US" sz="800" dirty="0"/>
              <a:t> </a:t>
            </a:r>
            <a:r>
              <a:rPr lang="en-US" sz="800" dirty="0" err="1"/>
              <a:t>Nahavandi</a:t>
            </a:r>
            <a:r>
              <a:rPr lang="en-US" sz="800" dirty="0"/>
              <a:t>, "Deep Learning for Deepfakes Creation and Detection," </a:t>
            </a:r>
            <a:r>
              <a:rPr lang="en-US" sz="800" dirty="0" err="1"/>
              <a:t>arXiv</a:t>
            </a:r>
            <a:r>
              <a:rPr lang="en-US" sz="800" dirty="0"/>
              <a:t> preprint arXiv:1909.11573v1, September 2019.</a:t>
            </a:r>
          </a:p>
          <a:p>
            <a:pPr>
              <a:buClr>
                <a:schemeClr val="bg1"/>
              </a:buClr>
            </a:pPr>
            <a:r>
              <a:rPr lang="en-US" sz="800" dirty="0"/>
              <a:t>[10] </a:t>
            </a:r>
            <a:r>
              <a:rPr lang="en-US" sz="800" dirty="0" err="1"/>
              <a:t>Sakshi</a:t>
            </a:r>
            <a:r>
              <a:rPr lang="en-US" sz="800" dirty="0"/>
              <a:t> Agarwal and </a:t>
            </a:r>
            <a:r>
              <a:rPr lang="en-US" sz="800" dirty="0" err="1"/>
              <a:t>Lav</a:t>
            </a:r>
            <a:r>
              <a:rPr lang="en-US" sz="800" dirty="0"/>
              <a:t> R. </a:t>
            </a:r>
            <a:r>
              <a:rPr lang="en-US" sz="800" dirty="0" err="1"/>
              <a:t>Varshney</a:t>
            </a:r>
            <a:r>
              <a:rPr lang="en-US" sz="800" dirty="0"/>
              <a:t>, "Limits of Deepfake Detection: A Robust Estimation Viewpoint," arXiv:1905.03493v1, May 2020.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0743" y="1869339"/>
            <a:ext cx="42722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Are in their early stages [3, 9],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250" y="2401157"/>
            <a:ext cx="4424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Focus on the shortcomings of Deepfake generation techniques, and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0743" y="3616579"/>
            <a:ext cx="3411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DM Serif Display" panose="020B0604020202020204" charset="0"/>
              </a:rPr>
              <a:t>Lack generality [10]</a:t>
            </a:r>
          </a:p>
        </p:txBody>
      </p:sp>
    </p:spTree>
    <p:extLst>
      <p:ext uri="{BB962C8B-B14F-4D97-AF65-F5344CB8AC3E}">
        <p14:creationId xmlns:p14="http://schemas.microsoft.com/office/powerpoint/2010/main" val="428200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 animBg="1"/>
      <p:bldP spid="4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378594" y="426720"/>
            <a:ext cx="8013660" cy="51035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000" dirty="0">
                <a:solidFill>
                  <a:schemeClr val="accent6"/>
                </a:solidFill>
              </a:rPr>
              <a:t>1.3 </a:t>
            </a:r>
            <a:r>
              <a:rPr lang="en-US" sz="4000" dirty="0">
                <a:solidFill>
                  <a:schemeClr val="accent6"/>
                </a:solidFill>
              </a:rPr>
              <a:t>Objectives</a:t>
            </a:r>
            <a:r>
              <a:rPr lang="en" sz="4000" dirty="0">
                <a:solidFill>
                  <a:schemeClr val="accent6"/>
                </a:solidFill>
              </a:rPr>
              <a:t>	</a:t>
            </a:r>
            <a:endParaRPr sz="400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300763" y="4706938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/>
          <a:stretch/>
        </p:blipFill>
        <p:spPr bwMode="auto">
          <a:xfrm>
            <a:off x="8392254" y="0"/>
            <a:ext cx="751746" cy="7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464309" y="1486026"/>
            <a:ext cx="79279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DM Serif Display" panose="020B0604020202020204" charset="0"/>
              </a:rPr>
              <a:t>Design and develop a model for Deepfake video detection using Deep CNNs.</a:t>
            </a:r>
          </a:p>
        </p:txBody>
      </p:sp>
      <p:sp>
        <p:nvSpPr>
          <p:cNvPr id="3" name="Rectangle 2"/>
          <p:cNvSpPr/>
          <p:nvPr/>
        </p:nvSpPr>
        <p:spPr>
          <a:xfrm>
            <a:off x="288440" y="881281"/>
            <a:ext cx="2614818" cy="59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General</a:t>
            </a:r>
            <a:r>
              <a:rPr lang="en-US" sz="2400" b="1" kern="1400" spc="-50" dirty="0">
                <a:solidFill>
                  <a:schemeClr val="bg1"/>
                </a:solidFill>
                <a:latin typeface="DM Serif Display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</a:rPr>
              <a:t>Objective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288440" y="2141423"/>
            <a:ext cx="2763898" cy="593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</a:rPr>
              <a:t>Specific</a:t>
            </a:r>
            <a:r>
              <a:rPr lang="en-US" sz="2400" b="1" kern="1400" spc="-5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</a:rPr>
              <a:t>Objectives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4309" y="2726814"/>
            <a:ext cx="82224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Review literatures and related work.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DM Serif Display" panose="020B0604020202020204" charset="0"/>
              </a:rPr>
              <a:t>Identify the challenges of current Deepfake video detection.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DM Serif Display" panose="020B0604020202020204" charset="0"/>
              </a:rPr>
              <a:t>Design a model for generalized Deepfake detection using Deep CNNs.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DM Serif Display" panose="020B0604020202020204" charset="0"/>
              </a:rPr>
              <a:t>Develop the necessary algorithms.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DM Serif Display" panose="020B0604020202020204" charset="0"/>
              </a:rPr>
              <a:t>Develop a prototype to validate the proposed model.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DM Serif Display" panose="020B0604020202020204" charset="0"/>
              </a:rPr>
              <a:t>Select the appropriate dataset to test the developed prototype.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DM Serif Display" panose="020B0604020202020204" charset="0"/>
              </a:rPr>
              <a:t>Test and evaluate the performance of the prototype.</a:t>
            </a:r>
            <a:r>
              <a:rPr lang="en-US" sz="1800" dirty="0">
                <a:solidFill>
                  <a:schemeClr val="bg1"/>
                </a:solidFill>
                <a:latin typeface="DM Serif Display" panose="020B0604020202020204" charset="0"/>
                <a:ea typeface="Calibri" panose="020F0502020204030204" pitchFamily="34" charset="0"/>
              </a:rPr>
              <a:t> </a:t>
            </a:r>
            <a:endParaRPr lang="en-US" sz="18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1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2586</Words>
  <Application>Microsoft Office PowerPoint</Application>
  <PresentationFormat>On-screen Show (16:9)</PresentationFormat>
  <Paragraphs>309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LM Roman 7</vt:lpstr>
      <vt:lpstr>CMU Serif Upright Italic</vt:lpstr>
      <vt:lpstr>Cambria Math</vt:lpstr>
      <vt:lpstr>DM Serif Display</vt:lpstr>
      <vt:lpstr>Arial</vt:lpstr>
      <vt:lpstr>Calibri</vt:lpstr>
      <vt:lpstr>Montserrat Light</vt:lpstr>
      <vt:lpstr>Times New Roman</vt:lpstr>
      <vt:lpstr>Wingdings</vt:lpstr>
      <vt:lpstr>Mutius template</vt:lpstr>
      <vt:lpstr>Deepfake Video Detection Using  Convolutional Vision Transformer</vt:lpstr>
      <vt:lpstr>Outline:</vt:lpstr>
      <vt:lpstr>1. Introduction</vt:lpstr>
      <vt:lpstr>1. CONT...</vt:lpstr>
      <vt:lpstr>1. CONT...</vt:lpstr>
      <vt:lpstr>1.1 Motivation</vt:lpstr>
      <vt:lpstr>1.2 Statement of the problem</vt:lpstr>
      <vt:lpstr>1.2 CONT...</vt:lpstr>
      <vt:lpstr>1.3 Objectives </vt:lpstr>
      <vt:lpstr>1.4 Methods</vt:lpstr>
      <vt:lpstr>1.5 Scope</vt:lpstr>
      <vt:lpstr>PowerPoint Presentation</vt:lpstr>
      <vt:lpstr>PowerPoint Presentation</vt:lpstr>
      <vt:lpstr>PowerPoint Presentation</vt:lpstr>
      <vt:lpstr>3. Design of Model for Deepfake Video Detection </vt:lpstr>
      <vt:lpstr> 3.2 The Training Component</vt:lpstr>
      <vt:lpstr> 3.2 CONT…</vt:lpstr>
      <vt:lpstr> 3.3 The Detection Component</vt:lpstr>
      <vt:lpstr> 3.3 CONT…</vt:lpstr>
      <vt:lpstr>4. Implementation and Evaluation</vt:lpstr>
      <vt:lpstr>4.2 Tools and Experiment Setup </vt:lpstr>
      <vt:lpstr>4.3 Model Evaluation</vt:lpstr>
      <vt:lpstr>5. Training and Experiment Results</vt:lpstr>
      <vt:lpstr>5. CONT…</vt:lpstr>
      <vt:lpstr>5.1 Effects of Data Processing During Classification</vt:lpstr>
      <vt:lpstr>6. Conclusion and Future Work</vt:lpstr>
      <vt:lpstr>6.2 Contribution</vt:lpstr>
      <vt:lpstr>6.2 CONT…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Deepfake Video Detection Using  Deep Convolutional Neural Networks  </dc:title>
  <cp:lastModifiedBy>Deressa Wodajo Deressa (UGent-imec)</cp:lastModifiedBy>
  <cp:revision>310</cp:revision>
  <dcterms:modified xsi:type="dcterms:W3CDTF">2023-09-29T09:05:22Z</dcterms:modified>
</cp:coreProperties>
</file>